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9" r:id="rId2"/>
    <p:sldId id="280" r:id="rId3"/>
    <p:sldId id="281" r:id="rId4"/>
    <p:sldId id="282" r:id="rId5"/>
    <p:sldId id="256" r:id="rId6"/>
    <p:sldId id="283" r:id="rId7"/>
    <p:sldId id="257" r:id="rId8"/>
    <p:sldId id="284" r:id="rId9"/>
    <p:sldId id="258" r:id="rId10"/>
    <p:sldId id="285" r:id="rId11"/>
    <p:sldId id="259" r:id="rId12"/>
    <p:sldId id="286" r:id="rId13"/>
    <p:sldId id="260" r:id="rId14"/>
    <p:sldId id="287" r:id="rId15"/>
    <p:sldId id="261" r:id="rId16"/>
    <p:sldId id="288" r:id="rId17"/>
    <p:sldId id="262" r:id="rId18"/>
    <p:sldId id="289" r:id="rId19"/>
    <p:sldId id="263" r:id="rId20"/>
    <p:sldId id="290" r:id="rId21"/>
    <p:sldId id="264" r:id="rId22"/>
    <p:sldId id="291" r:id="rId23"/>
    <p:sldId id="265" r:id="rId24"/>
    <p:sldId id="292" r:id="rId25"/>
    <p:sldId id="266" r:id="rId26"/>
    <p:sldId id="293" r:id="rId27"/>
    <p:sldId id="267" r:id="rId28"/>
    <p:sldId id="294" r:id="rId29"/>
    <p:sldId id="268" r:id="rId30"/>
    <p:sldId id="295" r:id="rId31"/>
    <p:sldId id="269" r:id="rId32"/>
    <p:sldId id="296" r:id="rId33"/>
    <p:sldId id="270" r:id="rId34"/>
    <p:sldId id="297" r:id="rId35"/>
    <p:sldId id="271" r:id="rId36"/>
    <p:sldId id="298" r:id="rId37"/>
    <p:sldId id="272" r:id="rId38"/>
    <p:sldId id="299" r:id="rId39"/>
    <p:sldId id="273" r:id="rId40"/>
    <p:sldId id="300" r:id="rId41"/>
    <p:sldId id="274" r:id="rId42"/>
    <p:sldId id="301" r:id="rId43"/>
    <p:sldId id="275" r:id="rId44"/>
    <p:sldId id="302" r:id="rId45"/>
    <p:sldId id="276" r:id="rId46"/>
    <p:sldId id="303" r:id="rId47"/>
    <p:sldId id="277" r:id="rId48"/>
    <p:sldId id="304" r:id="rId49"/>
    <p:sldId id="278" r:id="rId50"/>
    <p:sldId id="305" r:id="rId5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7"/>
    <p:restoredTop sz="96327"/>
  </p:normalViewPr>
  <p:slideViewPr>
    <p:cSldViewPr snapToGrid="0" snapToObjects="1">
      <p:cViewPr varScale="1">
        <p:scale>
          <a:sx n="116" d="100"/>
          <a:sy n="116" d="100"/>
        </p:scale>
        <p:origin x="-120" y="-7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353815-367F-6743-BF6A-56AB380E7E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E95FB599-0454-3949-9006-D6C146549E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A6660818-FFCE-FD49-BA0C-DCCB9CC82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07CF5-0A78-FA47-8D64-5EED324B8A62}" type="datetimeFigureOut">
              <a:rPr lang="es-ES" smtClean="0"/>
              <a:pPr/>
              <a:t>28/04/21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A09C0F1-8185-834D-B1D9-17879040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9C5642A-0E46-4641-ABD9-1342957B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91132-8365-924F-80CC-8C2DCEC6C553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3803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FEA4845-E197-2E43-8C53-C63192949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9B7E7EA7-9145-2E42-A141-A16E80402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AB19C4D7-385D-9E40-94DE-390443C5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07CF5-0A78-FA47-8D64-5EED324B8A62}" type="datetimeFigureOut">
              <a:rPr lang="es-ES" smtClean="0"/>
              <a:pPr/>
              <a:t>28/04/21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9BA803EB-2D71-594B-8CF6-51C34C559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A5C616F-3689-1D43-BDE1-B48CCC12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91132-8365-924F-80CC-8C2DCEC6C553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804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3C234E6E-D345-AE43-A81E-968531A8A7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3F1E0CFA-6428-DF41-8BCE-EA6BDEB46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0ED6726-4001-024E-AEA9-CF44136D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07CF5-0A78-FA47-8D64-5EED324B8A62}" type="datetimeFigureOut">
              <a:rPr lang="es-ES" smtClean="0"/>
              <a:pPr/>
              <a:t>28/04/21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F2CE761-C1FD-CC47-9A81-09B6E383E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6A5B6AA-C67F-D144-97E6-1EDD84C3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91132-8365-924F-80CC-8C2DCEC6C553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3648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5418A3A-EF2D-FB4C-A70D-E1E5CAD6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1E3A23B2-8A80-5845-8129-1252D4521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9349006A-A410-1F4E-BB52-219F1895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07CF5-0A78-FA47-8D64-5EED324B8A62}" type="datetimeFigureOut">
              <a:rPr lang="es-ES" smtClean="0"/>
              <a:pPr/>
              <a:t>28/04/21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FEBD0C9-3553-7546-A5AA-C0099417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2725759-4C96-5344-AF1D-D95556B1E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91132-8365-924F-80CC-8C2DCEC6C553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2721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310CDA5-E003-5B40-9025-EC6DBAE16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0641090-DE77-3744-82DC-04AB727AA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6D1350F-681F-6442-9128-FCBC84ED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07CF5-0A78-FA47-8D64-5EED324B8A62}" type="datetimeFigureOut">
              <a:rPr lang="es-ES" smtClean="0"/>
              <a:pPr/>
              <a:t>28/04/21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0D8BA82-8DFD-574D-BFEC-4521E3E4D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214E227-63BA-2B4A-903A-EC728460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91132-8365-924F-80CC-8C2DCEC6C553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5526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3E1C069-6EAC-154C-840F-F82891E9F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EB555E2B-0B5F-F143-B839-7394ECF930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6E784169-B7A2-7843-A098-57F68EF9C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A8539076-E105-A740-BDD8-21764D3F7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07CF5-0A78-FA47-8D64-5EED324B8A62}" type="datetimeFigureOut">
              <a:rPr lang="es-ES" smtClean="0"/>
              <a:pPr/>
              <a:t>28/04/21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09D7C1A3-90F6-544D-B1D9-3464C356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F93F2797-D105-DD46-B7A8-68C13ABFC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91132-8365-924F-80CC-8C2DCEC6C553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2890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234EB36-F88F-8B4D-8A60-549D75987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41DC1E9-7CD3-0C44-80F0-5D9C9B4C0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5DD94EC8-2F4B-A140-9C1B-0894593DD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14067145-731E-2B4D-B698-2F3A2225BD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700BB9BB-1D0D-DA42-9996-85E242DF2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99275C7D-5351-D74E-9B85-45035825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07CF5-0A78-FA47-8D64-5EED324B8A62}" type="datetimeFigureOut">
              <a:rPr lang="es-ES" smtClean="0"/>
              <a:pPr/>
              <a:t>28/04/21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13910095-0587-B04B-8E62-89A4B4A4B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F28E1F2B-97AB-A249-B3FE-A5A6238A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91132-8365-924F-80CC-8C2DCEC6C553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7150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D29ED74-416F-BE47-91FC-09924D580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364D063F-5F4F-0447-8C88-6045BA895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07CF5-0A78-FA47-8D64-5EED324B8A62}" type="datetimeFigureOut">
              <a:rPr lang="es-ES" smtClean="0"/>
              <a:pPr/>
              <a:t>28/04/21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02778C41-3D38-814C-98DE-1EE63E2AF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52D8A373-B51A-E04B-AC1D-570030ADF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91132-8365-924F-80CC-8C2DCEC6C553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9836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639938C2-7C52-5547-9810-8256B8100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07CF5-0A78-FA47-8D64-5EED324B8A62}" type="datetimeFigureOut">
              <a:rPr lang="es-ES" smtClean="0"/>
              <a:pPr/>
              <a:t>28/04/21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2B22DB3B-3711-BC41-A5D9-5BDA4CD2D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B9CA11C3-D41D-8147-9B6F-41A5E9136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91132-8365-924F-80CC-8C2DCEC6C553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1810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423E769-8A1D-2149-B505-A57AB1F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BC63E39-A171-A442-A0B5-312CAC1C5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201280B4-7632-FE4C-9276-85E7B4B86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5528FCFF-5A83-C143-9F18-7C9E90FC9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07CF5-0A78-FA47-8D64-5EED324B8A62}" type="datetimeFigureOut">
              <a:rPr lang="es-ES" smtClean="0"/>
              <a:pPr/>
              <a:t>28/04/21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F5C4A286-EA52-6B4E-9622-84E8F150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2FC33C8E-F4A8-3549-99FF-E2EFDC1A2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91132-8365-924F-80CC-8C2DCEC6C553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482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582A2F0-AAF1-5E49-85D1-939FCFC7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EDACC0BA-3E4B-0B49-872D-2D0E078911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E747DAF6-93AE-E648-9527-6F7B8DA6A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D4A46002-94B0-7C42-86B4-DD868408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07CF5-0A78-FA47-8D64-5EED324B8A62}" type="datetimeFigureOut">
              <a:rPr lang="es-ES" smtClean="0"/>
              <a:pPr/>
              <a:t>28/04/21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18E8EA74-6648-8546-800D-243E7DA3A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05E0AF3D-A983-414F-BD83-26B70441D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91132-8365-924F-80CC-8C2DCEC6C553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6968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6AE2BB89-2C11-9044-A76A-0A4212C2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5CD34152-34A5-1043-A555-DD8B283C8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05DBD49-50A4-6246-B47D-0D44CEB5C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07CF5-0A78-FA47-8D64-5EED324B8A62}" type="datetimeFigureOut">
              <a:rPr lang="es-ES" smtClean="0"/>
              <a:pPr/>
              <a:t>28/04/21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B4D6F0C-8D4F-6943-B81F-90C245A5C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44C4B10-A98C-2946-A56F-F7A48212F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91132-8365-924F-80CC-8C2DCEC6C553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25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amplchallenges/SAMPL8/raw/master/physical_properties/images/SAMPL8-molecules.png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B850CACB-F5A1-EA4F-A8B4-55FA0BEBBB71}"/>
              </a:ext>
            </a:extLst>
          </p:cNvPr>
          <p:cNvSpPr/>
          <p:nvPr/>
        </p:nvSpPr>
        <p:spPr>
          <a:xfrm>
            <a:off x="696685" y="829661"/>
            <a:ext cx="106205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i="0" u="sng" dirty="0" err="1">
                <a:solidFill>
                  <a:srgbClr val="24292E"/>
                </a:solidFill>
                <a:effectLst/>
                <a:latin typeface="-apple-system"/>
              </a:rPr>
              <a:t>The</a:t>
            </a:r>
            <a:r>
              <a:rPr lang="es-ES" sz="2400" b="1" i="0" u="sng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s-ES" sz="2400" b="1" i="0" u="sng" dirty="0" err="1">
                <a:solidFill>
                  <a:srgbClr val="24292E"/>
                </a:solidFill>
                <a:effectLst/>
                <a:latin typeface="-apple-system"/>
              </a:rPr>
              <a:t>pKa</a:t>
            </a:r>
            <a:r>
              <a:rPr lang="es-ES" sz="2400" b="1" i="0" u="sng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s-ES" sz="2400" b="1" i="0" u="sng" dirty="0" err="1">
                <a:solidFill>
                  <a:srgbClr val="24292E"/>
                </a:solidFill>
                <a:effectLst/>
                <a:latin typeface="-apple-system"/>
              </a:rPr>
              <a:t>challenge</a:t>
            </a:r>
            <a:endParaRPr lang="es-ES" sz="2400" b="1" i="0" u="sng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s-ES" b="1" dirty="0">
              <a:solidFill>
                <a:srgbClr val="24292E"/>
              </a:solidFill>
              <a:latin typeface="-apple-system"/>
            </a:endParaRPr>
          </a:p>
          <a:p>
            <a:pPr algn="just"/>
            <a:endParaRPr lang="es-ES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El desafío de </a:t>
            </a:r>
            <a:r>
              <a:rPr lang="es-ES" dirty="0" err="1"/>
              <a:t>pKa</a:t>
            </a:r>
            <a:r>
              <a:rPr lang="es-ES" dirty="0"/>
              <a:t> implica predecir los valores de </a:t>
            </a:r>
            <a:r>
              <a:rPr lang="es-ES" dirty="0" err="1"/>
              <a:t>pKa</a:t>
            </a:r>
            <a:r>
              <a:rPr lang="es-ES" dirty="0"/>
              <a:t> para los compuestos SAMPL8 (de SAMPL8-1 a SAMPL8-23) (</a:t>
            </a:r>
            <a:r>
              <a:rPr lang="es-ES" b="1" dirty="0">
                <a:solidFill>
                  <a:srgbClr val="FF0000"/>
                </a:solidFill>
              </a:rPr>
              <a:t>excepto que para SAMPL8-11 y 13 solo pudimos medir la solubilidad dependiente del pH pero no el </a:t>
            </a:r>
            <a:r>
              <a:rPr lang="es-ES" b="1" dirty="0" err="1">
                <a:solidFill>
                  <a:srgbClr val="FF0000"/>
                </a:solidFill>
              </a:rPr>
              <a:t>pKa</a:t>
            </a:r>
            <a:r>
              <a:rPr lang="es-ES" dirty="0"/>
              <a:t>). </a:t>
            </a:r>
            <a:r>
              <a:rPr lang="es-ES" b="1" dirty="0"/>
              <a:t>Las mediciones de solubilidad dependientes del pH también están disponibles, así que comuníquese si está interesado en predecirlas</a:t>
            </a:r>
            <a:r>
              <a:rPr lang="es-ES" dirty="0"/>
              <a:t>. Los detalles preliminares de los experimentos están disponibles en esta charla.</a:t>
            </a:r>
            <a:endParaRPr lang="es-ES" b="1" dirty="0">
              <a:solidFill>
                <a:srgbClr val="24292E"/>
              </a:solidFill>
              <a:latin typeface="-apple-system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Al igual que en el desafío de SAMPL7, </a:t>
            </a:r>
            <a:r>
              <a:rPr lang="es-ES" b="1" dirty="0">
                <a:solidFill>
                  <a:srgbClr val="FF0000"/>
                </a:solidFill>
              </a:rPr>
              <a:t>recopilaremos valores de </a:t>
            </a:r>
            <a:r>
              <a:rPr lang="es-ES" b="1" dirty="0" err="1">
                <a:solidFill>
                  <a:srgbClr val="FF0000"/>
                </a:solidFill>
              </a:rPr>
              <a:t>pKa</a:t>
            </a:r>
            <a:r>
              <a:rPr lang="es-ES" b="1" dirty="0">
                <a:solidFill>
                  <a:srgbClr val="FF0000"/>
                </a:solidFill>
              </a:rPr>
              <a:t> predichos como energías libres relativas para la transición entre </a:t>
            </a:r>
            <a:r>
              <a:rPr lang="es-ES" b="1" dirty="0" err="1">
                <a:solidFill>
                  <a:srgbClr val="FF0000"/>
                </a:solidFill>
              </a:rPr>
              <a:t>microestados</a:t>
            </a:r>
            <a:r>
              <a:rPr lang="es-ES" b="1" dirty="0">
                <a:solidFill>
                  <a:srgbClr val="FF0000"/>
                </a:solidFill>
              </a:rPr>
              <a:t> en relación con un </a:t>
            </a:r>
            <a:r>
              <a:rPr lang="es-ES" b="1" dirty="0" err="1">
                <a:solidFill>
                  <a:srgbClr val="FF0000"/>
                </a:solidFill>
              </a:rPr>
              <a:t>microestado</a:t>
            </a:r>
            <a:r>
              <a:rPr lang="es-ES" b="1" dirty="0">
                <a:solidFill>
                  <a:srgbClr val="FF0000"/>
                </a:solidFill>
              </a:rPr>
              <a:t> de referencia para cada compuesto</a:t>
            </a:r>
            <a:r>
              <a:rPr lang="es-ES" dirty="0"/>
              <a:t>; estos se pueden estimar a partir de poblaciones de </a:t>
            </a:r>
            <a:r>
              <a:rPr lang="es-ES" dirty="0" err="1"/>
              <a:t>microestados</a:t>
            </a:r>
            <a:r>
              <a:rPr lang="es-ES" dirty="0"/>
              <a:t> pronosticadas. En algunos casos, los compuestos tenían múltiples valores de </a:t>
            </a:r>
            <a:r>
              <a:rPr lang="es-ES" dirty="0" err="1"/>
              <a:t>pKa</a:t>
            </a:r>
            <a:r>
              <a:rPr lang="es-ES" dirty="0"/>
              <a:t>, y estos se manejan dentro del mismo marco.</a:t>
            </a:r>
            <a:endParaRPr lang="es-ES" b="1" dirty="0">
              <a:solidFill>
                <a:srgbClr val="24292E"/>
              </a:solidFill>
              <a:latin typeface="-apple-system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 algunos casos, los compuestos tienen múltiples valores de </a:t>
            </a:r>
            <a:r>
              <a:rPr lang="es-ES" dirty="0" err="1"/>
              <a:t>pKa</a:t>
            </a:r>
            <a:r>
              <a:rPr lang="es-ES" dirty="0"/>
              <a:t> medidos; las presentaciones para estos casos deben seguir el mismo formato. Los detalles y el formato del archivo de envío se publicarán en breve</a:t>
            </a:r>
            <a:endParaRPr lang="es-E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s-E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2940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SAMPL8-3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5" y="2327039"/>
            <a:ext cx="3190985" cy="21430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225" y="2266389"/>
            <a:ext cx="3098100" cy="2203708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flipV="1">
            <a:off x="3438539" y="3454559"/>
            <a:ext cx="780630" cy="10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V="1">
            <a:off x="7505325" y="3443797"/>
            <a:ext cx="780630" cy="10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904" y="2266389"/>
            <a:ext cx="2966402" cy="2030573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9259573" y="4307724"/>
            <a:ext cx="138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Tengo dudas</a:t>
            </a:r>
            <a:endParaRPr lang="es-ES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118395" y="2539801"/>
            <a:ext cx="3190985" cy="193029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650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D1988A8C-8E31-EF43-B026-4D6437BCB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58FA953B-2E31-8B42-806A-2DB63FDBD167}"/>
              </a:ext>
            </a:extLst>
          </p:cNvPr>
          <p:cNvSpPr/>
          <p:nvPr/>
        </p:nvSpPr>
        <p:spPr>
          <a:xfrm>
            <a:off x="3101863" y="108607"/>
            <a:ext cx="9090137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Nombre IUPAC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2-((3-chloro-4-ethynylphenyl)amino)-5-methylthiazole-4-carboxylic </a:t>
            </a:r>
            <a:r>
              <a:rPr lang="es-ES" altLang="es-ES" dirty="0" err="1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acid</a:t>
            </a:r>
            <a:endParaRPr kumimoji="0" lang="es-ES" altLang="es-E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SMILES: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Br.Cc1sc(Nc2ccc(C#N)c(Cl)c2)nc1C(O)=O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Torsiones activas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alt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29</a:t>
            </a:r>
            <a:r>
              <a:rPr lang="es-ES" alt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Comentarios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kumimoji="0" lang="es-ES" altLang="es-E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El enlace del grupo 4-ciano no lo considero una torsi</a:t>
            </a:r>
            <a:r>
              <a:rPr lang="es-ES" alt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 relevante</a:t>
            </a:r>
            <a:endParaRPr kumimoji="0" lang="es-ES" altLang="es-E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Si que considero al rotaci</a:t>
            </a:r>
            <a:r>
              <a:rPr lang="es-ES" alt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 del grupo carbox</a:t>
            </a:r>
            <a:r>
              <a:rPr lang="es-ES" alt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lico por tratarse de </a:t>
            </a:r>
            <a:r>
              <a:rPr lang="es-ES" altLang="es-ES" dirty="0" err="1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s-ES" altLang="es-ES" i="1" dirty="0" err="1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s-ES" altLang="es-ES" baseline="-30000" dirty="0" err="1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 por al proximidad de un grupo nitr</a:t>
            </a:r>
            <a:r>
              <a:rPr lang="es-ES" alt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geno del anillo  </a:t>
            </a:r>
            <a:endParaRPr kumimoji="0" lang="es-ES" altLang="es-E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xmlns="" id="{4F3FB7B8-3362-4241-A468-C74A7CA5032D}"/>
              </a:ext>
            </a:extLst>
          </p:cNvPr>
          <p:cNvGrpSpPr/>
          <p:nvPr/>
        </p:nvGrpSpPr>
        <p:grpSpPr>
          <a:xfrm>
            <a:off x="84082" y="78828"/>
            <a:ext cx="2933700" cy="1727200"/>
            <a:chOff x="84082" y="78828"/>
            <a:chExt cx="2933700" cy="1727200"/>
          </a:xfrm>
        </p:grpSpPr>
        <p:pic>
          <p:nvPicPr>
            <p:cNvPr id="4097" name="Imagen 5" descr="23 SAMPL8 molecules">
              <a:extLst>
                <a:ext uri="{FF2B5EF4-FFF2-40B4-BE49-F238E27FC236}">
                  <a16:creationId xmlns:a16="http://schemas.microsoft.com/office/drawing/2014/main" xmlns="" id="{CD8DCA74-A94E-D84F-AFFE-B3DD04141B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03" t="1961" r="32439" b="82658"/>
            <a:stretch>
              <a:fillRect/>
            </a:stretch>
          </p:blipFill>
          <p:spPr bwMode="auto">
            <a:xfrm>
              <a:off x="84082" y="78828"/>
              <a:ext cx="2933700" cy="172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Flecha derecha 7">
              <a:extLst>
                <a:ext uri="{FF2B5EF4-FFF2-40B4-BE49-F238E27FC236}">
                  <a16:creationId xmlns:a16="http://schemas.microsoft.com/office/drawing/2014/main" xmlns="" id="{E1E232C7-88B2-FA48-B8A6-D4F1B3663962}"/>
                </a:ext>
              </a:extLst>
            </p:cNvPr>
            <p:cNvSpPr/>
            <p:nvPr/>
          </p:nvSpPr>
          <p:spPr>
            <a:xfrm rot="18993713">
              <a:off x="1002727" y="882805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Flecha derecha 8">
              <a:extLst>
                <a:ext uri="{FF2B5EF4-FFF2-40B4-BE49-F238E27FC236}">
                  <a16:creationId xmlns:a16="http://schemas.microsoft.com/office/drawing/2014/main" xmlns="" id="{EC548A04-9512-8C4B-8AAD-2BC6DF73BC7F}"/>
                </a:ext>
              </a:extLst>
            </p:cNvPr>
            <p:cNvSpPr/>
            <p:nvPr/>
          </p:nvSpPr>
          <p:spPr>
            <a:xfrm rot="13211358">
              <a:off x="1569212" y="886067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Flecha derecha 9">
              <a:extLst>
                <a:ext uri="{FF2B5EF4-FFF2-40B4-BE49-F238E27FC236}">
                  <a16:creationId xmlns:a16="http://schemas.microsoft.com/office/drawing/2014/main" xmlns="" id="{72FC06AE-915D-6E4D-8531-431969F79C2C}"/>
                </a:ext>
              </a:extLst>
            </p:cNvPr>
            <p:cNvSpPr/>
            <p:nvPr/>
          </p:nvSpPr>
          <p:spPr>
            <a:xfrm rot="15439176">
              <a:off x="489618" y="835598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A9F2CC9-7D75-7144-AF53-D517F90F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000"/>
          <a:stretch/>
        </p:blipFill>
        <p:spPr>
          <a:xfrm>
            <a:off x="7810500" y="3263900"/>
            <a:ext cx="4381500" cy="260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05608276-3E29-A84E-B20C-6BC553F27E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75" r="16318" b="13903"/>
          <a:stretch/>
        </p:blipFill>
        <p:spPr>
          <a:xfrm>
            <a:off x="11030212" y="2474386"/>
            <a:ext cx="812537" cy="6498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F057E540-1E98-F14C-A246-0DA4708B9B1F}"/>
              </a:ext>
            </a:extLst>
          </p:cNvPr>
          <p:cNvSpPr/>
          <p:nvPr/>
        </p:nvSpPr>
        <p:spPr>
          <a:xfrm>
            <a:off x="1721612" y="2387037"/>
            <a:ext cx="29337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pH 	  logD1	  logD2</a:t>
            </a:r>
          </a:p>
          <a:p>
            <a:r>
              <a:rPr lang="x-none" dirty="0"/>
              <a:t>  0.00	  1.02	  2.42</a:t>
            </a:r>
          </a:p>
          <a:p>
            <a:r>
              <a:rPr lang="x-none" dirty="0"/>
              <a:t>  0.50	  1.02	  2.81</a:t>
            </a:r>
          </a:p>
          <a:p>
            <a:r>
              <a:rPr lang="x-none" dirty="0"/>
              <a:t>  1.00	  1.02	  3.12</a:t>
            </a:r>
          </a:p>
          <a:p>
            <a:r>
              <a:rPr lang="x-none" dirty="0"/>
              <a:t>  1.50	  1.02	  3.30</a:t>
            </a:r>
          </a:p>
          <a:p>
            <a:r>
              <a:rPr lang="x-none" dirty="0"/>
              <a:t>  2.00	  1.02	  3.37</a:t>
            </a:r>
          </a:p>
          <a:p>
            <a:r>
              <a:rPr lang="x-none" dirty="0"/>
              <a:t>  2.50	  1.02	  3.39</a:t>
            </a:r>
          </a:p>
          <a:p>
            <a:r>
              <a:rPr lang="x-none" dirty="0"/>
              <a:t>  3.00	  1.02	  3.35</a:t>
            </a:r>
          </a:p>
          <a:p>
            <a:r>
              <a:rPr lang="x-none" dirty="0"/>
              <a:t>  3.50	  1.02	  3.23</a:t>
            </a:r>
          </a:p>
          <a:p>
            <a:r>
              <a:rPr lang="x-none" dirty="0"/>
              <a:t>  4.00	  1.02	  2.98</a:t>
            </a:r>
          </a:p>
          <a:p>
            <a:r>
              <a:rPr lang="x-none" dirty="0"/>
              <a:t>  4.50	  1.02	  2.60</a:t>
            </a:r>
          </a:p>
          <a:p>
            <a:r>
              <a:rPr lang="x-none" dirty="0"/>
              <a:t>  5.00	  1.02	  2.15</a:t>
            </a:r>
          </a:p>
          <a:p>
            <a:r>
              <a:rPr lang="x-none" dirty="0"/>
              <a:t>  5.50	  1.02	  1.67</a:t>
            </a:r>
          </a:p>
          <a:p>
            <a:r>
              <a:rPr lang="x-none" dirty="0"/>
              <a:t>  6.00	  1.02	  1.18</a:t>
            </a:r>
          </a:p>
          <a:p>
            <a:r>
              <a:rPr lang="x-none" dirty="0"/>
              <a:t>  6.50	  1.02	  0.72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CFA1C36-46DD-1145-94F5-6247793F7CB4}"/>
              </a:ext>
            </a:extLst>
          </p:cNvPr>
          <p:cNvSpPr/>
          <p:nvPr/>
        </p:nvSpPr>
        <p:spPr>
          <a:xfrm>
            <a:off x="4738792" y="2248539"/>
            <a:ext cx="32749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pH 	  logD1	  logD2</a:t>
            </a:r>
            <a:endParaRPr lang="x-none" dirty="0"/>
          </a:p>
          <a:p>
            <a:r>
              <a:rPr lang="x-none" dirty="0"/>
              <a:t>  7.00	  1.02	  0.31</a:t>
            </a:r>
          </a:p>
          <a:p>
            <a:r>
              <a:rPr lang="x-none" dirty="0"/>
              <a:t>  7.50	  1.02	  0.01</a:t>
            </a:r>
          </a:p>
          <a:p>
            <a:r>
              <a:rPr lang="x-none" dirty="0"/>
              <a:t>  8.00	  1.02	 -0.15</a:t>
            </a:r>
          </a:p>
          <a:p>
            <a:r>
              <a:rPr lang="x-none" dirty="0"/>
              <a:t>  8.50	  1.02	 -0.22</a:t>
            </a:r>
          </a:p>
          <a:p>
            <a:r>
              <a:rPr lang="x-none" dirty="0"/>
              <a:t>  9.00	  1.02	 -0.24</a:t>
            </a:r>
          </a:p>
          <a:p>
            <a:r>
              <a:rPr lang="x-none" dirty="0"/>
              <a:t>  9.50	  1.02	 -0.25</a:t>
            </a:r>
          </a:p>
          <a:p>
            <a:r>
              <a:rPr lang="x-none" dirty="0"/>
              <a:t> 10.00	  1.02	 -0.25</a:t>
            </a:r>
          </a:p>
          <a:p>
            <a:r>
              <a:rPr lang="x-none" dirty="0"/>
              <a:t> 10.50	  1.02	 -0.25</a:t>
            </a:r>
          </a:p>
          <a:p>
            <a:r>
              <a:rPr lang="x-none" dirty="0"/>
              <a:t> 11.00	  1.02	 -0.25</a:t>
            </a:r>
          </a:p>
          <a:p>
            <a:r>
              <a:rPr lang="x-none" dirty="0"/>
              <a:t> 11.50	  1.02	 -0.25</a:t>
            </a:r>
          </a:p>
          <a:p>
            <a:r>
              <a:rPr lang="x-none" dirty="0"/>
              <a:t> 12.00	  1.02	 -0.26</a:t>
            </a:r>
          </a:p>
          <a:p>
            <a:r>
              <a:rPr lang="x-none" dirty="0"/>
              <a:t> 12.50	  1.02	 -0.26</a:t>
            </a:r>
          </a:p>
          <a:p>
            <a:r>
              <a:rPr lang="x-none" dirty="0"/>
              <a:t> 13.00	  1.02	 -0.26</a:t>
            </a:r>
          </a:p>
          <a:p>
            <a:r>
              <a:rPr lang="x-none" dirty="0"/>
              <a:t> 13.50	  1.02	 -0.28</a:t>
            </a:r>
          </a:p>
          <a:p>
            <a:r>
              <a:rPr lang="x-none" dirty="0"/>
              <a:t> 14.00	  1.02	 -0.32</a:t>
            </a:r>
          </a:p>
        </p:txBody>
      </p:sp>
    </p:spTree>
    <p:extLst>
      <p:ext uri="{BB962C8B-B14F-4D97-AF65-F5344CB8AC3E}">
        <p14:creationId xmlns:p14="http://schemas.microsoft.com/office/powerpoint/2010/main" val="143240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542" y="11837"/>
            <a:ext cx="10515600" cy="1325563"/>
          </a:xfrm>
        </p:spPr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SAMPL8-4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cxnSp>
        <p:nvCxnSpPr>
          <p:cNvPr id="8" name="Conector recto de flecha 7"/>
          <p:cNvCxnSpPr/>
          <p:nvPr/>
        </p:nvCxnSpPr>
        <p:spPr>
          <a:xfrm flipV="1">
            <a:off x="2667070" y="3465321"/>
            <a:ext cx="780630" cy="10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V="1">
            <a:off x="6462609" y="3454559"/>
            <a:ext cx="576515" cy="10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38200" y="4269368"/>
            <a:ext cx="138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Tengo dudas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026" y="2352403"/>
            <a:ext cx="2821527" cy="18261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51" y="2403138"/>
            <a:ext cx="2873734" cy="19045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098" y="2465768"/>
            <a:ext cx="2775106" cy="184195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034" y="4412701"/>
            <a:ext cx="2752519" cy="1796896"/>
          </a:xfrm>
          <a:prstGeom prst="rect">
            <a:avLst/>
          </a:prstGeom>
        </p:spPr>
      </p:pic>
      <p:cxnSp>
        <p:nvCxnSpPr>
          <p:cNvPr id="15" name="Conector recto de flecha 14"/>
          <p:cNvCxnSpPr/>
          <p:nvPr/>
        </p:nvCxnSpPr>
        <p:spPr>
          <a:xfrm>
            <a:off x="2429155" y="4189343"/>
            <a:ext cx="1187276" cy="1051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V="1">
            <a:off x="6666989" y="4307724"/>
            <a:ext cx="1599139" cy="10520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Imagen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464" y="1162617"/>
            <a:ext cx="2594284" cy="1667754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4391767" y="6024931"/>
            <a:ext cx="138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Tengo dudas</a:t>
            </a:r>
            <a:endParaRPr lang="es-ES" dirty="0"/>
          </a:p>
        </p:txBody>
      </p:sp>
      <p:cxnSp>
        <p:nvCxnSpPr>
          <p:cNvPr id="22" name="Conector recto de flecha 21"/>
          <p:cNvCxnSpPr/>
          <p:nvPr/>
        </p:nvCxnSpPr>
        <p:spPr>
          <a:xfrm flipV="1">
            <a:off x="8459865" y="2403138"/>
            <a:ext cx="804599" cy="634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9818129" y="2561344"/>
            <a:ext cx="138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Tengo dudas</a:t>
            </a:r>
            <a:endParaRPr lang="es-ES" dirty="0"/>
          </a:p>
        </p:txBody>
      </p:sp>
      <p:sp>
        <p:nvSpPr>
          <p:cNvPr id="26" name="Rectángulo redondeado 25"/>
          <p:cNvSpPr/>
          <p:nvPr/>
        </p:nvSpPr>
        <p:spPr>
          <a:xfrm>
            <a:off x="3616431" y="2655606"/>
            <a:ext cx="2904122" cy="140255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661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12417E8D-8ACD-3E4B-88D1-FA99EBCA8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A6C5D1E3-0773-3245-9789-18E7DBF80366}"/>
              </a:ext>
            </a:extLst>
          </p:cNvPr>
          <p:cNvSpPr/>
          <p:nvPr/>
        </p:nvSpPr>
        <p:spPr>
          <a:xfrm>
            <a:off x="2545095" y="239789"/>
            <a:ext cx="9451309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Nombre IUPAC: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2-(2-((2,6-dichlorophenyl)amino)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phenyl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)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acetate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sodium</a:t>
            </a:r>
            <a:endParaRPr 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SMILES: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[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Na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+].[O-]C(=O)Cc1ccccc1Nc1c(Cl)cccc1Cl</a:t>
            </a:r>
          </a:p>
          <a:p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Torsiones activas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</a:p>
          <a:p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es-ES" alt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" dirty="0"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Comentarios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El enlace que une con 2,6-diclorphenyl, a pesar de que el grupo es simétrico, lo he considerado porque quizás puede haber colisiones con alguna parte de la molécula.  </a:t>
            </a:r>
            <a:endParaRPr lang="es-E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8478930B-572D-9841-B628-F18BF76E8B5C}"/>
              </a:ext>
            </a:extLst>
          </p:cNvPr>
          <p:cNvGrpSpPr/>
          <p:nvPr/>
        </p:nvGrpSpPr>
        <p:grpSpPr>
          <a:xfrm>
            <a:off x="0" y="0"/>
            <a:ext cx="2349500" cy="1943100"/>
            <a:chOff x="0" y="0"/>
            <a:chExt cx="2349500" cy="1943100"/>
          </a:xfrm>
        </p:grpSpPr>
        <p:pic>
          <p:nvPicPr>
            <p:cNvPr id="5121" name="Imagen 6" descr="23 SAMPL8 molecules">
              <a:extLst>
                <a:ext uri="{FF2B5EF4-FFF2-40B4-BE49-F238E27FC236}">
                  <a16:creationId xmlns:a16="http://schemas.microsoft.com/office/drawing/2014/main" xmlns="" id="{4377EA76-1102-754C-AC57-A59CBD6346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94" t="-2" r="16312" b="82658"/>
            <a:stretch>
              <a:fillRect/>
            </a:stretch>
          </p:blipFill>
          <p:spPr bwMode="auto">
            <a:xfrm>
              <a:off x="0" y="0"/>
              <a:ext cx="234950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lecha derecha 6">
              <a:extLst>
                <a:ext uri="{FF2B5EF4-FFF2-40B4-BE49-F238E27FC236}">
                  <a16:creationId xmlns:a16="http://schemas.microsoft.com/office/drawing/2014/main" xmlns="" id="{4D826823-7501-7943-A684-7EC7137EAACA}"/>
                </a:ext>
              </a:extLst>
            </p:cNvPr>
            <p:cNvSpPr/>
            <p:nvPr/>
          </p:nvSpPr>
          <p:spPr>
            <a:xfrm rot="4552511">
              <a:off x="521150" y="550845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Flecha derecha 7">
              <a:extLst>
                <a:ext uri="{FF2B5EF4-FFF2-40B4-BE49-F238E27FC236}">
                  <a16:creationId xmlns:a16="http://schemas.microsoft.com/office/drawing/2014/main" xmlns="" id="{6931E4EB-28B1-6849-A6A9-5A846CB34C37}"/>
                </a:ext>
              </a:extLst>
            </p:cNvPr>
            <p:cNvSpPr/>
            <p:nvPr/>
          </p:nvSpPr>
          <p:spPr>
            <a:xfrm rot="17824184">
              <a:off x="784107" y="1028051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Flecha derecha 8">
              <a:extLst>
                <a:ext uri="{FF2B5EF4-FFF2-40B4-BE49-F238E27FC236}">
                  <a16:creationId xmlns:a16="http://schemas.microsoft.com/office/drawing/2014/main" xmlns="" id="{47341F57-C0EE-9A4A-BD47-888BB79230A1}"/>
                </a:ext>
              </a:extLst>
            </p:cNvPr>
            <p:cNvSpPr/>
            <p:nvPr/>
          </p:nvSpPr>
          <p:spPr>
            <a:xfrm rot="10800000">
              <a:off x="1418491" y="635074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Flecha derecha 9">
              <a:extLst>
                <a:ext uri="{FF2B5EF4-FFF2-40B4-BE49-F238E27FC236}">
                  <a16:creationId xmlns:a16="http://schemas.microsoft.com/office/drawing/2014/main" xmlns="" id="{FCD5A844-7017-A140-986A-F63EBE2A57A2}"/>
                </a:ext>
              </a:extLst>
            </p:cNvPr>
            <p:cNvSpPr/>
            <p:nvPr/>
          </p:nvSpPr>
          <p:spPr>
            <a:xfrm rot="3884349">
              <a:off x="1266091" y="155707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3AD3F0C-159A-EE47-BDB5-D79B597CF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89" r="4117" b="4495"/>
          <a:stretch/>
        </p:blipFill>
        <p:spPr>
          <a:xfrm>
            <a:off x="7467600" y="2185553"/>
            <a:ext cx="4528804" cy="42787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B16298A-757C-C247-A43F-A50BEA1D3CFD}"/>
              </a:ext>
            </a:extLst>
          </p:cNvPr>
          <p:cNvSpPr/>
          <p:nvPr/>
        </p:nvSpPr>
        <p:spPr>
          <a:xfrm>
            <a:off x="4222749" y="2164675"/>
            <a:ext cx="32448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 </a:t>
            </a:r>
            <a:r>
              <a:rPr lang="x-none" b="1" dirty="0">
                <a:solidFill>
                  <a:srgbClr val="002060"/>
                </a:solidFill>
              </a:rPr>
              <a:t>pH 	  logD1	  logD2</a:t>
            </a:r>
          </a:p>
          <a:p>
            <a:r>
              <a:rPr lang="x-none" dirty="0"/>
              <a:t>   7.00	 -0.77	  1.04</a:t>
            </a:r>
          </a:p>
          <a:p>
            <a:r>
              <a:rPr lang="x-none" dirty="0"/>
              <a:t>  7.50	 -0.77	  0.68</a:t>
            </a:r>
          </a:p>
          <a:p>
            <a:r>
              <a:rPr lang="x-none" dirty="0"/>
              <a:t>  8.00	 -0.77	  0.45</a:t>
            </a:r>
          </a:p>
          <a:p>
            <a:r>
              <a:rPr lang="x-none" dirty="0"/>
              <a:t>  8.50	 -0.77	  0.34</a:t>
            </a:r>
          </a:p>
          <a:p>
            <a:r>
              <a:rPr lang="x-none" dirty="0"/>
              <a:t>  9.00	 -0.77	  0.30</a:t>
            </a:r>
          </a:p>
          <a:p>
            <a:r>
              <a:rPr lang="x-none" dirty="0"/>
              <a:t>  9.50	 -0.77	  0.29</a:t>
            </a:r>
          </a:p>
          <a:p>
            <a:r>
              <a:rPr lang="x-none" dirty="0"/>
              <a:t> 10.00	 -0.77	  0.29</a:t>
            </a:r>
          </a:p>
          <a:p>
            <a:r>
              <a:rPr lang="x-none" dirty="0"/>
              <a:t> 10.50	 -0.77	  0.28</a:t>
            </a:r>
          </a:p>
          <a:p>
            <a:r>
              <a:rPr lang="x-none" dirty="0"/>
              <a:t> 11.00	 -0.77	  0.28</a:t>
            </a:r>
          </a:p>
          <a:p>
            <a:r>
              <a:rPr lang="x-none" dirty="0"/>
              <a:t> 11.50	 -0.77	  0.28</a:t>
            </a:r>
          </a:p>
          <a:p>
            <a:r>
              <a:rPr lang="x-none" dirty="0"/>
              <a:t> 12.00	 -0.77	  0.28</a:t>
            </a:r>
          </a:p>
          <a:p>
            <a:r>
              <a:rPr lang="x-none" dirty="0"/>
              <a:t> 12.50	 -0.77	  0.28</a:t>
            </a:r>
          </a:p>
          <a:p>
            <a:r>
              <a:rPr lang="x-none" dirty="0"/>
              <a:t> 13.00	 -0.77	  0.29</a:t>
            </a:r>
          </a:p>
          <a:p>
            <a:r>
              <a:rPr lang="x-none" dirty="0"/>
              <a:t> 13.50	 -0.77	  0.29</a:t>
            </a:r>
          </a:p>
          <a:p>
            <a:r>
              <a:rPr lang="x-none" dirty="0"/>
              <a:t> 14.00	 -0.77	  0.31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A0C676C-0FD8-D249-8943-038BC1CA8E2A}"/>
              </a:ext>
            </a:extLst>
          </p:cNvPr>
          <p:cNvSpPr/>
          <p:nvPr/>
        </p:nvSpPr>
        <p:spPr>
          <a:xfrm>
            <a:off x="1080732" y="2164675"/>
            <a:ext cx="29337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pH 	  logD1	  logD2</a:t>
            </a:r>
          </a:p>
          <a:p>
            <a:r>
              <a:rPr lang="x-none" dirty="0"/>
              <a:t>0.00	 -0.77	  3.97</a:t>
            </a:r>
          </a:p>
          <a:p>
            <a:r>
              <a:rPr lang="x-none" dirty="0"/>
              <a:t>  0.50	 -0.77	  3.96</a:t>
            </a:r>
          </a:p>
          <a:p>
            <a:r>
              <a:rPr lang="x-none" dirty="0"/>
              <a:t>  1.00	 -0.77	  3.96</a:t>
            </a:r>
          </a:p>
          <a:p>
            <a:r>
              <a:rPr lang="x-none" dirty="0"/>
              <a:t>  1.50	 -0.77	  3.96</a:t>
            </a:r>
          </a:p>
          <a:p>
            <a:r>
              <a:rPr lang="x-none" dirty="0"/>
              <a:t>  2.00	 -0.77	  3.96</a:t>
            </a:r>
          </a:p>
          <a:p>
            <a:r>
              <a:rPr lang="x-none" dirty="0"/>
              <a:t>  2.50	 -0.77	  3.95</a:t>
            </a:r>
          </a:p>
          <a:p>
            <a:r>
              <a:rPr lang="x-none" dirty="0"/>
              <a:t>  3.00	 -0.77	  3.92</a:t>
            </a:r>
          </a:p>
          <a:p>
            <a:r>
              <a:rPr lang="x-none" dirty="0"/>
              <a:t>  3.50	 -0.77	  3.84</a:t>
            </a:r>
          </a:p>
          <a:p>
            <a:r>
              <a:rPr lang="x-none" dirty="0"/>
              <a:t>  4.00	 -0.77	  3.66</a:t>
            </a:r>
          </a:p>
          <a:p>
            <a:r>
              <a:rPr lang="x-none" dirty="0"/>
              <a:t>  4.50	 -0.77	  3.34</a:t>
            </a:r>
          </a:p>
          <a:p>
            <a:r>
              <a:rPr lang="x-none" dirty="0"/>
              <a:t>  5.00	 -0.77	  2.92</a:t>
            </a:r>
          </a:p>
          <a:p>
            <a:r>
              <a:rPr lang="x-none" dirty="0"/>
              <a:t>  5.50	 -0.77	  2.45</a:t>
            </a:r>
          </a:p>
          <a:p>
            <a:r>
              <a:rPr lang="x-none" dirty="0"/>
              <a:t>  6.00	 -0.77	  1.97</a:t>
            </a:r>
          </a:p>
          <a:p>
            <a:r>
              <a:rPr lang="x-none" dirty="0"/>
              <a:t>  6.50	 -0.77	  1.49</a:t>
            </a:r>
          </a:p>
        </p:txBody>
      </p:sp>
    </p:spTree>
    <p:extLst>
      <p:ext uri="{BB962C8B-B14F-4D97-AF65-F5344CB8AC3E}">
        <p14:creationId xmlns:p14="http://schemas.microsoft.com/office/powerpoint/2010/main" val="3499942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542" y="11837"/>
            <a:ext cx="10515600" cy="1325563"/>
          </a:xfrm>
        </p:spPr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SAMPL8-5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4961829" y="3605225"/>
            <a:ext cx="10332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24" y="2187776"/>
            <a:ext cx="2934943" cy="238627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597" y="2264360"/>
            <a:ext cx="2797206" cy="2406107"/>
          </a:xfrm>
          <a:prstGeom prst="rect">
            <a:avLst/>
          </a:prstGeom>
        </p:spPr>
      </p:pic>
      <p:sp>
        <p:nvSpPr>
          <p:cNvPr id="19" name="Rectángulo redondeado 18"/>
          <p:cNvSpPr/>
          <p:nvPr/>
        </p:nvSpPr>
        <p:spPr>
          <a:xfrm>
            <a:off x="1442267" y="2187776"/>
            <a:ext cx="3275134" cy="238627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1442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436EF384-12C3-6546-9D02-DEDEF27B1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60634" y="-6831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83B02437-C04F-094A-8274-8FA05C0A4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44542"/>
            <a:ext cx="9166334" cy="17543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Nombre IUPAC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>
                <a:latin typeface="Helvetica" pitchFamily="2" charset="0"/>
              </a:rPr>
              <a:t>5-(((5-chloro-2-methylphenyl)amino)</a:t>
            </a:r>
            <a:r>
              <a:rPr lang="es-ES" dirty="0" err="1">
                <a:latin typeface="Helvetica" pitchFamily="2" charset="0"/>
              </a:rPr>
              <a:t>methyl</a:t>
            </a:r>
            <a:r>
              <a:rPr lang="es-ES" dirty="0">
                <a:latin typeface="Helvetica" pitchFamily="2" charset="0"/>
              </a:rPr>
              <a:t>)thiophene-2-carboxylic </a:t>
            </a:r>
            <a:r>
              <a:rPr lang="es-ES" dirty="0" err="1">
                <a:latin typeface="Helvetica" pitchFamily="2" charset="0"/>
              </a:rPr>
              <a:t>acid</a:t>
            </a:r>
            <a:endParaRPr lang="es-ES" dirty="0">
              <a:latin typeface="Helvetica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SMILES: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Cc1ccc(Cl)cc1NCc1ccc(s1)C(O)=O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Torsiones activas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Comentarios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Tengo dudas si añadir el carboxílico, aunque quizás lo añadiría en todas la moléculas  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D9A19656-D6AA-FB4C-8CFA-57E2BE5FA48E}"/>
              </a:ext>
            </a:extLst>
          </p:cNvPr>
          <p:cNvGrpSpPr/>
          <p:nvPr/>
        </p:nvGrpSpPr>
        <p:grpSpPr>
          <a:xfrm>
            <a:off x="0" y="120869"/>
            <a:ext cx="2857500" cy="1778000"/>
            <a:chOff x="0" y="120869"/>
            <a:chExt cx="2857500" cy="1778000"/>
          </a:xfrm>
        </p:grpSpPr>
        <p:pic>
          <p:nvPicPr>
            <p:cNvPr id="6145" name="Imagen 7" descr="23 SAMPL8 molecules">
              <a:extLst>
                <a:ext uri="{FF2B5EF4-FFF2-40B4-BE49-F238E27FC236}">
                  <a16:creationId xmlns:a16="http://schemas.microsoft.com/office/drawing/2014/main" xmlns="" id="{BA17F17A-6F98-5F40-8D38-E73E34793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36" t="1547" r="-514" b="82555"/>
            <a:stretch>
              <a:fillRect/>
            </a:stretch>
          </p:blipFill>
          <p:spPr bwMode="auto">
            <a:xfrm>
              <a:off x="0" y="120869"/>
              <a:ext cx="2857500" cy="177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lecha derecha 6">
              <a:extLst>
                <a:ext uri="{FF2B5EF4-FFF2-40B4-BE49-F238E27FC236}">
                  <a16:creationId xmlns:a16="http://schemas.microsoft.com/office/drawing/2014/main" xmlns="" id="{65E0F9B9-613B-E440-96B2-66B77D4DD4DD}"/>
                </a:ext>
              </a:extLst>
            </p:cNvPr>
            <p:cNvSpPr/>
            <p:nvPr/>
          </p:nvSpPr>
          <p:spPr>
            <a:xfrm rot="4552511">
              <a:off x="1093901" y="473112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Flecha derecha 7">
              <a:extLst>
                <a:ext uri="{FF2B5EF4-FFF2-40B4-BE49-F238E27FC236}">
                  <a16:creationId xmlns:a16="http://schemas.microsoft.com/office/drawing/2014/main" xmlns="" id="{B966F0CD-8B19-1E48-B7AF-B330A9BD1A93}"/>
                </a:ext>
              </a:extLst>
            </p:cNvPr>
            <p:cNvSpPr/>
            <p:nvPr/>
          </p:nvSpPr>
          <p:spPr>
            <a:xfrm rot="4552511">
              <a:off x="2097639" y="608306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Flecha derecha 8">
              <a:extLst>
                <a:ext uri="{FF2B5EF4-FFF2-40B4-BE49-F238E27FC236}">
                  <a16:creationId xmlns:a16="http://schemas.microsoft.com/office/drawing/2014/main" xmlns="" id="{A3E2BC0B-472A-044B-AC4D-4657710A7E84}"/>
                </a:ext>
              </a:extLst>
            </p:cNvPr>
            <p:cNvSpPr/>
            <p:nvPr/>
          </p:nvSpPr>
          <p:spPr>
            <a:xfrm rot="7260627">
              <a:off x="1508235" y="473111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Flecha derecha 9">
              <a:extLst>
                <a:ext uri="{FF2B5EF4-FFF2-40B4-BE49-F238E27FC236}">
                  <a16:creationId xmlns:a16="http://schemas.microsoft.com/office/drawing/2014/main" xmlns="" id="{A06418D7-7407-2244-B694-268D53AF4E3E}"/>
                </a:ext>
              </a:extLst>
            </p:cNvPr>
            <p:cNvSpPr/>
            <p:nvPr/>
          </p:nvSpPr>
          <p:spPr>
            <a:xfrm rot="18843113">
              <a:off x="730805" y="814864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BC752A3-E028-384C-88F2-23DD87581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2179826"/>
            <a:ext cx="3327400" cy="45136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6099085-43FB-754A-913D-726D781E4D36}"/>
              </a:ext>
            </a:extLst>
          </p:cNvPr>
          <p:cNvSpPr/>
          <p:nvPr/>
        </p:nvSpPr>
        <p:spPr>
          <a:xfrm>
            <a:off x="716808" y="2169201"/>
            <a:ext cx="18358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 </a:t>
            </a:r>
            <a:r>
              <a:rPr lang="x-none" b="1" dirty="0">
                <a:solidFill>
                  <a:srgbClr val="002060"/>
                </a:solidFill>
              </a:rPr>
              <a:t>pH 	  logD</a:t>
            </a:r>
          </a:p>
          <a:p>
            <a:r>
              <a:rPr lang="x-none" dirty="0"/>
              <a:t>  0.00	  1.57</a:t>
            </a:r>
          </a:p>
          <a:p>
            <a:r>
              <a:rPr lang="x-none" dirty="0"/>
              <a:t>  0.50	  1.77</a:t>
            </a:r>
          </a:p>
          <a:p>
            <a:r>
              <a:rPr lang="x-none" dirty="0"/>
              <a:t>  1.00	  2.10</a:t>
            </a:r>
          </a:p>
          <a:p>
            <a:r>
              <a:rPr lang="x-none" dirty="0"/>
              <a:t>  1.50	  2.52</a:t>
            </a:r>
          </a:p>
          <a:p>
            <a:r>
              <a:rPr lang="x-none" dirty="0"/>
              <a:t>  2.00	  2.95</a:t>
            </a:r>
          </a:p>
          <a:p>
            <a:r>
              <a:rPr lang="x-none" dirty="0"/>
              <a:t>  2.50	  3.33</a:t>
            </a:r>
          </a:p>
          <a:p>
            <a:r>
              <a:rPr lang="x-none" dirty="0"/>
              <a:t>  3.00	  3.53</a:t>
            </a:r>
          </a:p>
          <a:p>
            <a:r>
              <a:rPr lang="x-none" dirty="0"/>
              <a:t>  3.50	  3.49</a:t>
            </a:r>
          </a:p>
          <a:p>
            <a:r>
              <a:rPr lang="x-none" dirty="0"/>
              <a:t>  4.00	  3.20</a:t>
            </a:r>
          </a:p>
          <a:p>
            <a:r>
              <a:rPr lang="x-none" dirty="0"/>
              <a:t>  4.50	  2.79</a:t>
            </a:r>
          </a:p>
          <a:p>
            <a:r>
              <a:rPr lang="x-none" dirty="0"/>
              <a:t>  5.00	  2.32</a:t>
            </a:r>
          </a:p>
          <a:p>
            <a:r>
              <a:rPr lang="x-none" dirty="0"/>
              <a:t>  5.50	  1.84</a:t>
            </a:r>
          </a:p>
          <a:p>
            <a:r>
              <a:rPr lang="x-none" dirty="0"/>
              <a:t>  6.00	  1.38</a:t>
            </a:r>
          </a:p>
          <a:p>
            <a:r>
              <a:rPr lang="x-none" dirty="0"/>
              <a:t>  6.50	  0.98</a:t>
            </a:r>
          </a:p>
          <a:p>
            <a:r>
              <a:rPr lang="x-none" dirty="0"/>
              <a:t>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71DB3DB-BCC5-F646-B953-1E6F1A6978C7}"/>
              </a:ext>
            </a:extLst>
          </p:cNvPr>
          <p:cNvSpPr/>
          <p:nvPr/>
        </p:nvSpPr>
        <p:spPr>
          <a:xfrm>
            <a:off x="3048000" y="2169201"/>
            <a:ext cx="22987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  </a:t>
            </a:r>
            <a:r>
              <a:rPr lang="x-none" b="1" dirty="0">
                <a:solidFill>
                  <a:srgbClr val="002060"/>
                </a:solidFill>
              </a:rPr>
              <a:t>pH 	  logD</a:t>
            </a:r>
            <a:endParaRPr lang="x-none" dirty="0"/>
          </a:p>
          <a:p>
            <a:r>
              <a:rPr lang="x-none" dirty="0"/>
              <a:t>  7.00	  0.70</a:t>
            </a:r>
          </a:p>
          <a:p>
            <a:r>
              <a:rPr lang="x-none" dirty="0"/>
              <a:t>  7.50	  0.55</a:t>
            </a:r>
          </a:p>
          <a:p>
            <a:r>
              <a:rPr lang="x-none" dirty="0"/>
              <a:t>  8.00	  0.49</a:t>
            </a:r>
          </a:p>
          <a:p>
            <a:r>
              <a:rPr lang="x-none" dirty="0"/>
              <a:t>  8.50	  0.47</a:t>
            </a:r>
          </a:p>
          <a:p>
            <a:r>
              <a:rPr lang="x-none" dirty="0"/>
              <a:t>  9.00	  0.46</a:t>
            </a:r>
          </a:p>
          <a:p>
            <a:r>
              <a:rPr lang="x-none" dirty="0"/>
              <a:t>  9.50	  0.46</a:t>
            </a:r>
          </a:p>
          <a:p>
            <a:r>
              <a:rPr lang="x-none" dirty="0"/>
              <a:t> 10.00	  0.46</a:t>
            </a:r>
          </a:p>
          <a:p>
            <a:r>
              <a:rPr lang="x-none" dirty="0"/>
              <a:t> 10.50	  0.46</a:t>
            </a:r>
          </a:p>
          <a:p>
            <a:r>
              <a:rPr lang="x-none" dirty="0"/>
              <a:t> 11.00	  0.46</a:t>
            </a:r>
          </a:p>
          <a:p>
            <a:r>
              <a:rPr lang="x-none" dirty="0"/>
              <a:t> 11.50	  0.46</a:t>
            </a:r>
          </a:p>
          <a:p>
            <a:r>
              <a:rPr lang="x-none" dirty="0"/>
              <a:t> 12.00	  0.46</a:t>
            </a:r>
          </a:p>
          <a:p>
            <a:r>
              <a:rPr lang="x-none" dirty="0"/>
              <a:t> 12.50	  0.46</a:t>
            </a:r>
          </a:p>
          <a:p>
            <a:r>
              <a:rPr lang="x-none" dirty="0"/>
              <a:t> 13.00	  0.46</a:t>
            </a:r>
          </a:p>
          <a:p>
            <a:r>
              <a:rPr lang="x-none" dirty="0"/>
              <a:t> 13.50	  0.46</a:t>
            </a:r>
          </a:p>
          <a:p>
            <a:r>
              <a:rPr lang="x-none" dirty="0"/>
              <a:t> 14.00	  0.46</a:t>
            </a:r>
          </a:p>
        </p:txBody>
      </p:sp>
    </p:spTree>
    <p:extLst>
      <p:ext uri="{BB962C8B-B14F-4D97-AF65-F5344CB8AC3E}">
        <p14:creationId xmlns:p14="http://schemas.microsoft.com/office/powerpoint/2010/main" val="2276672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542" y="11837"/>
            <a:ext cx="10515600" cy="1325563"/>
          </a:xfrm>
        </p:spPr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SAMPL8-6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7448124" y="2760114"/>
            <a:ext cx="764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907" y="1720270"/>
            <a:ext cx="2879217" cy="17922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470" y="1897448"/>
            <a:ext cx="2564289" cy="16142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213" y="1720270"/>
            <a:ext cx="2611593" cy="1707280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>
            <a:off x="3698674" y="2759308"/>
            <a:ext cx="764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073" y="3789908"/>
            <a:ext cx="2692567" cy="1764945"/>
          </a:xfrm>
          <a:prstGeom prst="rect">
            <a:avLst/>
          </a:prstGeom>
        </p:spPr>
      </p:pic>
      <p:cxnSp>
        <p:nvCxnSpPr>
          <p:cNvPr id="12" name="Conector recto de flecha 11"/>
          <p:cNvCxnSpPr/>
          <p:nvPr/>
        </p:nvCxnSpPr>
        <p:spPr>
          <a:xfrm>
            <a:off x="2837620" y="3421061"/>
            <a:ext cx="1731287" cy="9607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V="1">
            <a:off x="7465787" y="3427550"/>
            <a:ext cx="1629107" cy="1308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5380265" y="5463935"/>
            <a:ext cx="138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Tengo dudas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291970" y="3242884"/>
            <a:ext cx="138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Tengo dudas</a:t>
            </a:r>
            <a:endParaRPr lang="es-ES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4568906" y="1897448"/>
            <a:ext cx="2879217" cy="16142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1250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E087DE83-5F01-DA45-8076-7E20D597D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9421" y="95863"/>
            <a:ext cx="8677679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Nombre IUPAC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>
                <a:latin typeface="Helvetica" pitchFamily="2" charset="0"/>
              </a:rPr>
              <a:t>4-((2-amino-6-bromo-1</a:t>
            </a:r>
            <a:r>
              <a:rPr lang="es-ES" i="1" dirty="0">
                <a:latin typeface="Helvetica" pitchFamily="2" charset="0"/>
              </a:rPr>
              <a:t>H</a:t>
            </a:r>
            <a:r>
              <a:rPr lang="es-ES" dirty="0">
                <a:latin typeface="Helvetica" pitchFamily="2" charset="0"/>
              </a:rPr>
              <a:t>-benzo[</a:t>
            </a:r>
            <a:r>
              <a:rPr lang="es-ES" i="1" dirty="0">
                <a:latin typeface="Helvetica" pitchFamily="2" charset="0"/>
              </a:rPr>
              <a:t>d</a:t>
            </a:r>
            <a:r>
              <a:rPr lang="es-ES" dirty="0">
                <a:latin typeface="Helvetica" pitchFamily="2" charset="0"/>
              </a:rPr>
              <a:t>]imidazol-1-yl)</a:t>
            </a:r>
            <a:r>
              <a:rPr lang="es-ES" dirty="0" err="1">
                <a:latin typeface="Helvetica" pitchFamily="2" charset="0"/>
              </a:rPr>
              <a:t>methyl</a:t>
            </a:r>
            <a:r>
              <a:rPr lang="es-ES" dirty="0">
                <a:latin typeface="Helvetica" pitchFamily="2" charset="0"/>
              </a:rPr>
              <a:t>)tetrahydro-2</a:t>
            </a:r>
            <a:r>
              <a:rPr lang="es-ES" i="1" dirty="0">
                <a:latin typeface="Helvetica" pitchFamily="2" charset="0"/>
              </a:rPr>
              <a:t>H</a:t>
            </a:r>
            <a:r>
              <a:rPr lang="es-ES" dirty="0">
                <a:latin typeface="Helvetica" pitchFamily="2" charset="0"/>
              </a:rPr>
              <a:t>-pyran-4-ol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SMILES: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Nc1nc2ccc(Br)cc2n1CC1(O)CCOCC1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Torsiones activas: 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35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Comentarios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No he considerado la rotación del OH porque no me ha parecido relevante  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EEEB7BA3-E03A-CF4F-9610-CB2CAF2F0747}"/>
              </a:ext>
            </a:extLst>
          </p:cNvPr>
          <p:cNvGrpSpPr/>
          <p:nvPr/>
        </p:nvGrpSpPr>
        <p:grpSpPr>
          <a:xfrm>
            <a:off x="0" y="234362"/>
            <a:ext cx="2209800" cy="2095500"/>
            <a:chOff x="0" y="176048"/>
            <a:chExt cx="2209800" cy="2095500"/>
          </a:xfrm>
        </p:grpSpPr>
        <p:pic>
          <p:nvPicPr>
            <p:cNvPr id="7169" name="Imagen 9" descr="23 SAMPL8 molecules">
              <a:extLst>
                <a:ext uri="{FF2B5EF4-FFF2-40B4-BE49-F238E27FC236}">
                  <a16:creationId xmlns:a16="http://schemas.microsoft.com/office/drawing/2014/main" xmlns="" id="{1EB21E82-26A2-F44D-8A0F-E275F9C211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7" t="26620" r="84454" b="54062"/>
            <a:stretch>
              <a:fillRect/>
            </a:stretch>
          </p:blipFill>
          <p:spPr bwMode="auto">
            <a:xfrm>
              <a:off x="0" y="176048"/>
              <a:ext cx="2209800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lecha derecha 6">
              <a:extLst>
                <a:ext uri="{FF2B5EF4-FFF2-40B4-BE49-F238E27FC236}">
                  <a16:creationId xmlns:a16="http://schemas.microsoft.com/office/drawing/2014/main" xmlns="" id="{C9D7F05B-BF6E-9144-8BA2-B829E0D1AE39}"/>
                </a:ext>
              </a:extLst>
            </p:cNvPr>
            <p:cNvSpPr/>
            <p:nvPr/>
          </p:nvSpPr>
          <p:spPr>
            <a:xfrm rot="821804">
              <a:off x="847585" y="638013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Flecha derecha 7">
              <a:extLst>
                <a:ext uri="{FF2B5EF4-FFF2-40B4-BE49-F238E27FC236}">
                  <a16:creationId xmlns:a16="http://schemas.microsoft.com/office/drawing/2014/main" xmlns="" id="{C40F1F80-DD84-DE41-8094-88082321BE8C}"/>
                </a:ext>
              </a:extLst>
            </p:cNvPr>
            <p:cNvSpPr/>
            <p:nvPr/>
          </p:nvSpPr>
          <p:spPr>
            <a:xfrm rot="14297132">
              <a:off x="1320464" y="715099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F635E38-2326-1B47-BDBF-4F2A756E7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150" y="2458584"/>
            <a:ext cx="4337050" cy="39656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9B1852F-90F1-5B41-B480-BD9FBFE9A344}"/>
              </a:ext>
            </a:extLst>
          </p:cNvPr>
          <p:cNvSpPr/>
          <p:nvPr/>
        </p:nvSpPr>
        <p:spPr>
          <a:xfrm>
            <a:off x="1246389" y="2333685"/>
            <a:ext cx="192682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 </a:t>
            </a:r>
            <a:r>
              <a:rPr lang="x-none" b="1" dirty="0">
                <a:solidFill>
                  <a:srgbClr val="002060"/>
                </a:solidFill>
              </a:rPr>
              <a:t>pH 	  logD</a:t>
            </a:r>
          </a:p>
          <a:p>
            <a:r>
              <a:rPr lang="x-none" dirty="0"/>
              <a:t>  0.00	 -0.13</a:t>
            </a:r>
          </a:p>
          <a:p>
            <a:r>
              <a:rPr lang="x-none" dirty="0"/>
              <a:t>  0.50	 -0.13</a:t>
            </a:r>
          </a:p>
          <a:p>
            <a:r>
              <a:rPr lang="x-none" dirty="0"/>
              <a:t>  1.00	 -0.13</a:t>
            </a:r>
          </a:p>
          <a:p>
            <a:r>
              <a:rPr lang="x-none" dirty="0"/>
              <a:t>  1.50	 -0.13</a:t>
            </a:r>
          </a:p>
          <a:p>
            <a:r>
              <a:rPr lang="x-none" dirty="0"/>
              <a:t>  2.00	 -0.13</a:t>
            </a:r>
          </a:p>
          <a:p>
            <a:r>
              <a:rPr lang="x-none" dirty="0"/>
              <a:t>  2.50	 -0.13</a:t>
            </a:r>
          </a:p>
          <a:p>
            <a:r>
              <a:rPr lang="x-none" dirty="0"/>
              <a:t>  3.00	 -0.13</a:t>
            </a:r>
          </a:p>
          <a:p>
            <a:r>
              <a:rPr lang="x-none" dirty="0"/>
              <a:t>  3.50	 -0.13</a:t>
            </a:r>
          </a:p>
          <a:p>
            <a:r>
              <a:rPr lang="x-none" dirty="0"/>
              <a:t>  4.00	 -0.13</a:t>
            </a:r>
          </a:p>
          <a:p>
            <a:r>
              <a:rPr lang="x-none" dirty="0"/>
              <a:t>  4.50	 -0.12</a:t>
            </a:r>
          </a:p>
          <a:p>
            <a:r>
              <a:rPr lang="x-none" dirty="0"/>
              <a:t>  5.00	 -0.10</a:t>
            </a:r>
          </a:p>
          <a:p>
            <a:r>
              <a:rPr lang="x-none" dirty="0"/>
              <a:t>  5.50	 -0.04</a:t>
            </a:r>
          </a:p>
          <a:p>
            <a:r>
              <a:rPr lang="x-none" dirty="0"/>
              <a:t>  6.00	  0.11</a:t>
            </a:r>
          </a:p>
          <a:p>
            <a:r>
              <a:rPr lang="x-none" dirty="0"/>
              <a:t>  6.50	  0.37</a:t>
            </a:r>
          </a:p>
          <a:p>
            <a:r>
              <a:rPr lang="x-none" dirty="0"/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6FB5ADC-C4AC-E542-BB06-7E63D8B5699E}"/>
              </a:ext>
            </a:extLst>
          </p:cNvPr>
          <p:cNvSpPr/>
          <p:nvPr/>
        </p:nvSpPr>
        <p:spPr>
          <a:xfrm>
            <a:off x="3173210" y="2329862"/>
            <a:ext cx="203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  </a:t>
            </a:r>
            <a:r>
              <a:rPr lang="x-none" b="1" dirty="0">
                <a:solidFill>
                  <a:srgbClr val="002060"/>
                </a:solidFill>
              </a:rPr>
              <a:t>pH 	  logD</a:t>
            </a:r>
            <a:endParaRPr lang="x-none" dirty="0"/>
          </a:p>
          <a:p>
            <a:r>
              <a:rPr lang="x-none" dirty="0"/>
              <a:t>  7.00	  0.70</a:t>
            </a:r>
          </a:p>
          <a:p>
            <a:r>
              <a:rPr lang="x-none" dirty="0"/>
              <a:t>  7.50	  0.99</a:t>
            </a:r>
          </a:p>
          <a:p>
            <a:r>
              <a:rPr lang="x-none" dirty="0"/>
              <a:t>  8.00	  1.18</a:t>
            </a:r>
          </a:p>
          <a:p>
            <a:r>
              <a:rPr lang="x-none" dirty="0"/>
              <a:t>  8.50	  1.26</a:t>
            </a:r>
          </a:p>
          <a:p>
            <a:r>
              <a:rPr lang="x-none" dirty="0"/>
              <a:t>  9.00	  1.29</a:t>
            </a:r>
          </a:p>
          <a:p>
            <a:r>
              <a:rPr lang="x-none" dirty="0"/>
              <a:t>  9.50	  1.30</a:t>
            </a:r>
          </a:p>
          <a:p>
            <a:r>
              <a:rPr lang="x-none" dirty="0"/>
              <a:t> 10.00	  1.30</a:t>
            </a:r>
          </a:p>
          <a:p>
            <a:r>
              <a:rPr lang="x-none" dirty="0"/>
              <a:t> 10.50	  1.30</a:t>
            </a:r>
          </a:p>
          <a:p>
            <a:r>
              <a:rPr lang="x-none" dirty="0"/>
              <a:t> 11.00	  1.30</a:t>
            </a:r>
          </a:p>
          <a:p>
            <a:r>
              <a:rPr lang="x-none" dirty="0"/>
              <a:t> 11.50	  1.30</a:t>
            </a:r>
          </a:p>
          <a:p>
            <a:r>
              <a:rPr lang="x-none" dirty="0"/>
              <a:t> 12.00	  1.30</a:t>
            </a:r>
          </a:p>
          <a:p>
            <a:r>
              <a:rPr lang="x-none" dirty="0"/>
              <a:t> 12.50	  1.29</a:t>
            </a:r>
          </a:p>
          <a:p>
            <a:r>
              <a:rPr lang="x-none" dirty="0"/>
              <a:t> 13.00	  1.27</a:t>
            </a:r>
          </a:p>
          <a:p>
            <a:r>
              <a:rPr lang="x-none" dirty="0"/>
              <a:t> 13.50	  1.22</a:t>
            </a:r>
          </a:p>
          <a:p>
            <a:r>
              <a:rPr lang="x-none" dirty="0"/>
              <a:t> 14.00	  1.08</a:t>
            </a:r>
          </a:p>
        </p:txBody>
      </p:sp>
    </p:spTree>
    <p:extLst>
      <p:ext uri="{BB962C8B-B14F-4D97-AF65-F5344CB8AC3E}">
        <p14:creationId xmlns:p14="http://schemas.microsoft.com/office/powerpoint/2010/main" val="1111706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542" y="11837"/>
            <a:ext cx="10515600" cy="1325563"/>
          </a:xfrm>
        </p:spPr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SAMPL8-7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7389191" y="3574957"/>
            <a:ext cx="764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3622078" y="3466533"/>
            <a:ext cx="764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860" y="2522547"/>
            <a:ext cx="2908668" cy="204949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46" y="2433590"/>
            <a:ext cx="2664676" cy="193794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033" y="2555546"/>
            <a:ext cx="3100513" cy="2038822"/>
          </a:xfrm>
          <a:prstGeom prst="rect">
            <a:avLst/>
          </a:prstGeom>
        </p:spPr>
      </p:pic>
      <p:sp>
        <p:nvSpPr>
          <p:cNvPr id="16" name="Rectángulo redondeado 15"/>
          <p:cNvSpPr/>
          <p:nvPr/>
        </p:nvSpPr>
        <p:spPr>
          <a:xfrm>
            <a:off x="4462860" y="2522546"/>
            <a:ext cx="2926331" cy="207182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8575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Imagen 10" descr="23 SAMPL8 molecules">
            <a:extLst>
              <a:ext uri="{FF2B5EF4-FFF2-40B4-BE49-F238E27FC236}">
                <a16:creationId xmlns:a16="http://schemas.microsoft.com/office/drawing/2014/main" xmlns="" id="{EC2AF017-A270-9F44-88E5-FDCED1AE5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9" t="26727" r="68156" b="53955"/>
          <a:stretch>
            <a:fillRect/>
          </a:stretch>
        </p:blipFill>
        <p:spPr bwMode="auto">
          <a:xfrm>
            <a:off x="199697" y="141890"/>
            <a:ext cx="18161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565E8176-052B-F446-AF9E-CBB8F5BEC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2806" y="171751"/>
            <a:ext cx="9703238" cy="17543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Nombre IUPAC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methyl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 8-(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trifluoromethyl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)-3,5-dihydroimidazo[1,2-a]pyridine-2-carboxylate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SMILES: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COC(=O)c1cn2cccc(c2n1)C(F)(F)F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Torsiones activas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24</a:t>
            </a:r>
            <a:r>
              <a:rPr lang="es-ES" alt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" altLang="es-ES" dirty="0" smtClean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b="1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Comentarios</a:t>
            </a:r>
            <a:r>
              <a:rPr lang="es-ES" alt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La rotación del </a:t>
            </a:r>
            <a:r>
              <a:rPr lang="es-ES" altLang="es-ES" i="1" dirty="0" err="1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trifluoromethyl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no me parece relevante</a:t>
            </a:r>
            <a:endParaRPr lang="es-ES" altLang="es-ES" b="1" dirty="0"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Flecha derecha 6">
            <a:extLst>
              <a:ext uri="{FF2B5EF4-FFF2-40B4-BE49-F238E27FC236}">
                <a16:creationId xmlns:a16="http://schemas.microsoft.com/office/drawing/2014/main" xmlns="" id="{E4ECC22B-C1D2-4D40-BF25-ABBD6573AFF2}"/>
              </a:ext>
            </a:extLst>
          </p:cNvPr>
          <p:cNvSpPr/>
          <p:nvPr/>
        </p:nvSpPr>
        <p:spPr>
          <a:xfrm rot="16200000">
            <a:off x="1257403" y="1257957"/>
            <a:ext cx="304800" cy="168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9CA4591-81EE-4644-A1CC-7BC4A19F3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2552700"/>
            <a:ext cx="4318000" cy="327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56A9ABA-DF49-C140-8403-E395597A2980}"/>
              </a:ext>
            </a:extLst>
          </p:cNvPr>
          <p:cNvSpPr txBox="1"/>
          <p:nvPr/>
        </p:nvSpPr>
        <p:spPr>
          <a:xfrm>
            <a:off x="3369956" y="2023435"/>
            <a:ext cx="164019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>
                <a:solidFill>
                  <a:srgbClr val="002060"/>
                </a:solidFill>
              </a:rPr>
              <a:t>pH 	  </a:t>
            </a:r>
            <a:r>
              <a:rPr lang="en-US" b="1" dirty="0" err="1">
                <a:solidFill>
                  <a:srgbClr val="002060"/>
                </a:solidFill>
              </a:rPr>
              <a:t>logD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dirty="0"/>
              <a:t>  0.00	  0.31</a:t>
            </a:r>
          </a:p>
          <a:p>
            <a:r>
              <a:rPr lang="en-US" dirty="0"/>
              <a:t>  0.50	  0.37</a:t>
            </a:r>
          </a:p>
          <a:p>
            <a:r>
              <a:rPr lang="en-US" dirty="0"/>
              <a:t>  1.00	  0.50</a:t>
            </a:r>
          </a:p>
          <a:p>
            <a:r>
              <a:rPr lang="en-US" dirty="0"/>
              <a:t>  1.50	  0.75</a:t>
            </a:r>
          </a:p>
          <a:p>
            <a:r>
              <a:rPr lang="en-US" dirty="0"/>
              <a:t>  2.00	  1.09</a:t>
            </a:r>
          </a:p>
          <a:p>
            <a:r>
              <a:rPr lang="en-US" dirty="0"/>
              <a:t>  2.50	  1.42</a:t>
            </a:r>
          </a:p>
          <a:p>
            <a:r>
              <a:rPr lang="en-US" dirty="0"/>
              <a:t>  3.00	  1.65</a:t>
            </a:r>
          </a:p>
          <a:p>
            <a:r>
              <a:rPr lang="en-US" dirty="0"/>
              <a:t>  3.50	  1.76</a:t>
            </a:r>
          </a:p>
          <a:p>
            <a:r>
              <a:rPr lang="en-US" dirty="0"/>
              <a:t>  4.00	  1.80</a:t>
            </a:r>
          </a:p>
          <a:p>
            <a:r>
              <a:rPr lang="en-US" dirty="0"/>
              <a:t>  4.50	  1.82</a:t>
            </a:r>
          </a:p>
          <a:p>
            <a:r>
              <a:rPr lang="en-US" dirty="0"/>
              <a:t>  5.00	  1.82</a:t>
            </a:r>
          </a:p>
          <a:p>
            <a:r>
              <a:rPr lang="en-US" dirty="0"/>
              <a:t>  5.50	  1.83</a:t>
            </a:r>
          </a:p>
          <a:p>
            <a:r>
              <a:rPr lang="en-US" dirty="0"/>
              <a:t>  6.00	  1.83</a:t>
            </a:r>
          </a:p>
          <a:p>
            <a:r>
              <a:rPr lang="en-US" dirty="0"/>
              <a:t>  6.50	  1.83</a:t>
            </a:r>
          </a:p>
          <a:p>
            <a:r>
              <a:rPr lang="en-US" dirty="0"/>
              <a:t>  </a:t>
            </a:r>
            <a:endParaRPr lang="x-non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E1B3037-4182-9947-9B57-C237B11D6214}"/>
              </a:ext>
            </a:extLst>
          </p:cNvPr>
          <p:cNvSpPr/>
          <p:nvPr/>
        </p:nvSpPr>
        <p:spPr>
          <a:xfrm>
            <a:off x="5219699" y="2023436"/>
            <a:ext cx="17526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pH 	  </a:t>
            </a:r>
            <a:r>
              <a:rPr lang="en-US" b="1" dirty="0" err="1">
                <a:solidFill>
                  <a:srgbClr val="002060"/>
                </a:solidFill>
              </a:rPr>
              <a:t>logD</a:t>
            </a:r>
            <a:endParaRPr lang="en-US" dirty="0"/>
          </a:p>
          <a:p>
            <a:r>
              <a:rPr lang="en-US" dirty="0"/>
              <a:t>  7.00	  1.83</a:t>
            </a:r>
          </a:p>
          <a:p>
            <a:r>
              <a:rPr lang="en-US" dirty="0"/>
              <a:t>  7.50	  1.83</a:t>
            </a:r>
          </a:p>
          <a:p>
            <a:r>
              <a:rPr lang="en-US" dirty="0"/>
              <a:t>  8.00	  1.83</a:t>
            </a:r>
          </a:p>
          <a:p>
            <a:r>
              <a:rPr lang="en-US" dirty="0"/>
              <a:t>  8.50	  1.83</a:t>
            </a:r>
          </a:p>
          <a:p>
            <a:r>
              <a:rPr lang="en-US" dirty="0"/>
              <a:t>  9.00	  1.83</a:t>
            </a:r>
          </a:p>
          <a:p>
            <a:r>
              <a:rPr lang="en-US" dirty="0"/>
              <a:t>  9.50	  1.83</a:t>
            </a:r>
          </a:p>
          <a:p>
            <a:r>
              <a:rPr lang="en-US" dirty="0"/>
              <a:t> 10.00	  1.83</a:t>
            </a:r>
          </a:p>
          <a:p>
            <a:r>
              <a:rPr lang="en-US" dirty="0"/>
              <a:t> 10.50	  1.83</a:t>
            </a:r>
          </a:p>
          <a:p>
            <a:r>
              <a:rPr lang="en-US" dirty="0"/>
              <a:t> 11.00	  1.83</a:t>
            </a:r>
          </a:p>
          <a:p>
            <a:r>
              <a:rPr lang="en-US" dirty="0"/>
              <a:t> 11.50	  1.83</a:t>
            </a:r>
          </a:p>
          <a:p>
            <a:r>
              <a:rPr lang="en-US" dirty="0"/>
              <a:t> 12.00	  1.83</a:t>
            </a:r>
          </a:p>
          <a:p>
            <a:r>
              <a:rPr lang="en-US" dirty="0"/>
              <a:t> 12.50	  1.83</a:t>
            </a:r>
          </a:p>
          <a:p>
            <a:r>
              <a:rPr lang="en-US" dirty="0"/>
              <a:t> 13.00	  1.83</a:t>
            </a:r>
          </a:p>
          <a:p>
            <a:r>
              <a:rPr lang="en-US" dirty="0"/>
              <a:t> 13.50	  1.83</a:t>
            </a:r>
          </a:p>
          <a:p>
            <a:r>
              <a:rPr lang="en-US" dirty="0"/>
              <a:t> 14.00	  1.83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13704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FD7B0D99-54E4-D440-B9F0-4DA1DE3207CE}"/>
              </a:ext>
            </a:extLst>
          </p:cNvPr>
          <p:cNvSpPr/>
          <p:nvPr/>
        </p:nvSpPr>
        <p:spPr>
          <a:xfrm>
            <a:off x="554181" y="140893"/>
            <a:ext cx="11083637" cy="683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i="0" u="sng" dirty="0" err="1">
                <a:solidFill>
                  <a:srgbClr val="24292E"/>
                </a:solidFill>
                <a:effectLst/>
                <a:latin typeface="-apple-system"/>
              </a:rPr>
              <a:t>The</a:t>
            </a:r>
            <a:r>
              <a:rPr lang="es-ES" sz="2400" b="1" i="0" u="sng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s-ES" sz="2400" b="1" i="0" u="sng" dirty="0" err="1">
                <a:solidFill>
                  <a:srgbClr val="24292E"/>
                </a:solidFill>
                <a:effectLst/>
                <a:latin typeface="-apple-system"/>
              </a:rPr>
              <a:t>logD</a:t>
            </a:r>
            <a:r>
              <a:rPr lang="es-ES" sz="2400" b="1" i="0" u="sng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s-ES" sz="2400" b="1" i="0" u="sng" dirty="0" err="1">
                <a:solidFill>
                  <a:srgbClr val="24292E"/>
                </a:solidFill>
                <a:effectLst/>
                <a:latin typeface="-apple-system"/>
              </a:rPr>
              <a:t>challenge</a:t>
            </a:r>
            <a:endParaRPr lang="es-ES" sz="2400" b="1" i="0" u="sng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s-ES" b="1" dirty="0">
              <a:solidFill>
                <a:srgbClr val="24292E"/>
              </a:solidFill>
              <a:latin typeface="-apple-system"/>
            </a:endParaRPr>
          </a:p>
          <a:p>
            <a:endParaRPr lang="es-ES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just"/>
            <a:r>
              <a:rPr lang="es-ES" altLang="es-ES" dirty="0">
                <a:solidFill>
                  <a:srgbClr val="202124"/>
                </a:solidFill>
                <a:latin typeface="Google Sans"/>
                <a:cs typeface="Arial" panose="020B0604020202020204" pitchFamily="34" charset="0"/>
              </a:rPr>
              <a:t>El desafío </a:t>
            </a:r>
            <a:r>
              <a:rPr lang="es-ES" altLang="es-ES" dirty="0" err="1">
                <a:solidFill>
                  <a:srgbClr val="202124"/>
                </a:solidFill>
                <a:latin typeface="Google Sans"/>
                <a:cs typeface="Arial" panose="020B0604020202020204" pitchFamily="34" charset="0"/>
              </a:rPr>
              <a:t>logD</a:t>
            </a:r>
            <a:r>
              <a:rPr lang="es-ES" altLang="es-ES" dirty="0">
                <a:solidFill>
                  <a:srgbClr val="202124"/>
                </a:solidFill>
                <a:latin typeface="Google Sans"/>
                <a:cs typeface="Arial" panose="020B0604020202020204" pitchFamily="34" charset="0"/>
              </a:rPr>
              <a:t> implica la distribución de cada compuesto entre fases en una serie de sistemas bifásicos. Para que esto suceda, cada compuesto debe tener cierta solubilidad en cada fase, y </a:t>
            </a:r>
            <a:r>
              <a:rPr lang="es-ES" altLang="es-ES" b="1" dirty="0">
                <a:solidFill>
                  <a:srgbClr val="FF0000"/>
                </a:solidFill>
                <a:latin typeface="Google Sans"/>
                <a:cs typeface="Arial" panose="020B0604020202020204" pitchFamily="34" charset="0"/>
              </a:rPr>
              <a:t>solo incluimos compuestos con </a:t>
            </a:r>
            <a:r>
              <a:rPr lang="es-ES" altLang="es-ES" b="1" dirty="0" err="1">
                <a:solidFill>
                  <a:srgbClr val="FF0000"/>
                </a:solidFill>
                <a:latin typeface="Google Sans"/>
                <a:cs typeface="Arial" panose="020B0604020202020204" pitchFamily="34" charset="0"/>
              </a:rPr>
              <a:t>pKa</a:t>
            </a:r>
            <a:r>
              <a:rPr lang="es-ES" altLang="es-ES" b="1" dirty="0">
                <a:solidFill>
                  <a:srgbClr val="FF0000"/>
                </a:solidFill>
                <a:latin typeface="Google Sans"/>
                <a:cs typeface="Arial" panose="020B0604020202020204" pitchFamily="34" charset="0"/>
              </a:rPr>
              <a:t> medible</a:t>
            </a:r>
            <a:r>
              <a:rPr lang="es-ES" altLang="es-ES" dirty="0">
                <a:solidFill>
                  <a:srgbClr val="202124"/>
                </a:solidFill>
                <a:latin typeface="Google Sans"/>
                <a:cs typeface="Arial" panose="020B0604020202020204" pitchFamily="34" charset="0"/>
              </a:rPr>
              <a:t>, lo que limitó el número de compuestos posibles.</a:t>
            </a:r>
          </a:p>
          <a:p>
            <a:pPr algn="just"/>
            <a:endParaRPr kumimoji="0" lang="es-ES" altLang="es-E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Google Sans"/>
              <a:cs typeface="Arial" panose="020B0604020202020204" pitchFamily="34" charset="0"/>
            </a:endParaRPr>
          </a:p>
          <a:p>
            <a:pPr algn="just"/>
            <a:r>
              <a:rPr lang="es-ES" dirty="0"/>
              <a:t>Por tanto, </a:t>
            </a:r>
            <a:r>
              <a:rPr lang="es-ES" b="1" dirty="0">
                <a:solidFill>
                  <a:srgbClr val="FF0000"/>
                </a:solidFill>
              </a:rPr>
              <a:t>el desafío </a:t>
            </a:r>
            <a:r>
              <a:rPr lang="es-ES" b="1" dirty="0" err="1">
                <a:solidFill>
                  <a:srgbClr val="FF0000"/>
                </a:solidFill>
              </a:rPr>
              <a:t>logD</a:t>
            </a:r>
            <a:r>
              <a:rPr lang="es-ES" b="1" dirty="0">
                <a:solidFill>
                  <a:srgbClr val="FF0000"/>
                </a:solidFill>
              </a:rPr>
              <a:t> cubre compuestos para los que se midieron valores de </a:t>
            </a:r>
            <a:r>
              <a:rPr lang="es-ES" b="1" dirty="0" err="1">
                <a:solidFill>
                  <a:srgbClr val="FF0000"/>
                </a:solidFill>
              </a:rPr>
              <a:t>pKa</a:t>
            </a:r>
            <a:r>
              <a:rPr lang="es-ES" b="1" dirty="0">
                <a:solidFill>
                  <a:srgbClr val="FF0000"/>
                </a:solidFill>
              </a:rPr>
              <a:t> que eran adecuadamente solubles en ambos disolventes y se repartían adecuadamente en las siete combinaciones de sistemas bifásicos considerados</a:t>
            </a:r>
          </a:p>
          <a:p>
            <a:pPr algn="just"/>
            <a:endParaRPr kumimoji="0" lang="es-ES" altLang="es-E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dirty="0"/>
              <a:t>Nuestro conjunto de datos completo incluye particiones para estos sistemas bifásicos: </a:t>
            </a:r>
          </a:p>
          <a:p>
            <a:pPr algn="just"/>
            <a:endParaRPr lang="es-ES" dirty="0"/>
          </a:p>
          <a:p>
            <a:pPr marL="285750" indent="-285750" algn="just">
              <a:buFontTx/>
              <a:buChar char="-"/>
            </a:pPr>
            <a:r>
              <a:rPr lang="es-ES" dirty="0" err="1"/>
              <a:t>octanol</a:t>
            </a:r>
            <a:r>
              <a:rPr lang="es-ES" dirty="0"/>
              <a:t>-agua</a:t>
            </a:r>
          </a:p>
          <a:p>
            <a:pPr marL="285750" indent="-285750" algn="just">
              <a:buFontTx/>
              <a:buChar char="-"/>
            </a:pPr>
            <a:r>
              <a:rPr lang="es-ES" dirty="0" err="1"/>
              <a:t>ciclohexano</a:t>
            </a:r>
            <a:r>
              <a:rPr lang="es-ES" dirty="0"/>
              <a:t>-agua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acetato de etilo-agua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heptano-agua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MEK-agua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TBME-agua</a:t>
            </a:r>
          </a:p>
          <a:p>
            <a:pPr marL="285750" indent="-285750" algn="just">
              <a:buFontTx/>
              <a:buChar char="-"/>
            </a:pPr>
            <a:r>
              <a:rPr lang="es-ES" dirty="0" err="1"/>
              <a:t>ciclohexano</a:t>
            </a:r>
            <a:r>
              <a:rPr lang="es-ES" dirty="0"/>
              <a:t>-DMF 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En todos los casos el agua fue tampón </a:t>
            </a:r>
            <a:r>
              <a:rPr lang="es-ES" dirty="0" err="1"/>
              <a:t>Britton</a:t>
            </a:r>
            <a:r>
              <a:rPr lang="es-ES" dirty="0"/>
              <a:t>-Robinson de </a:t>
            </a:r>
            <a:r>
              <a:rPr lang="es-ES" dirty="0" err="1"/>
              <a:t>Ricca</a:t>
            </a:r>
            <a:r>
              <a:rPr lang="es-ES" dirty="0"/>
              <a:t>. El pH utilizado fue pH 3 o pH 8 dependiendo del </a:t>
            </a:r>
            <a:r>
              <a:rPr lang="es-ES" dirty="0" err="1"/>
              <a:t>pKa</a:t>
            </a:r>
            <a:r>
              <a:rPr lang="es-ES" dirty="0"/>
              <a:t> del compuesto, y se especificará cuando se inicie el desafío log D (por ejemplo, para un compuesto, el agua podría haber estado a pH 3 y para otro, a pH 8).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684854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542" y="11837"/>
            <a:ext cx="10515600" cy="1325563"/>
          </a:xfrm>
        </p:spPr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SAMPL8-8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5338881" y="3430371"/>
            <a:ext cx="764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302" y="2180782"/>
            <a:ext cx="3288343" cy="22390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267" y="2284524"/>
            <a:ext cx="2776806" cy="2135329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6307302" y="2284523"/>
            <a:ext cx="3121250" cy="203098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3040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74E3000-3CAC-A541-B1FE-FCB5B974E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9217" name="Imagen 11" descr="23 SAMPL8 molecules">
            <a:extLst>
              <a:ext uri="{FF2B5EF4-FFF2-40B4-BE49-F238E27FC236}">
                <a16:creationId xmlns:a16="http://schemas.microsoft.com/office/drawing/2014/main" xmlns="" id="{81083997-CC84-A644-8F49-D39997F73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7" t="26086" r="51015" b="54596"/>
          <a:stretch>
            <a:fillRect/>
          </a:stretch>
        </p:blipFill>
        <p:spPr bwMode="auto">
          <a:xfrm>
            <a:off x="105103" y="120869"/>
            <a:ext cx="2159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7988D97C-971B-7A4F-BE73-CA98AAF19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4309" y="90101"/>
            <a:ext cx="9159855" cy="17543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Nombre IUPAC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1-((2-amino-6-bromo-1H-benzo[d]imidazol-1-yl)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methyl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)cyclohexan-1-ol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SMILES: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Nc1nc2ccc(Br)cc2n1CC1(O)CCCCC1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Torsiones activas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37</a:t>
            </a:r>
            <a:endParaRPr lang="es-ES" alt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Comentarios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 he considerado la rotación del OH porque no me ha parecido 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relevante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Flecha derecha 6">
            <a:extLst>
              <a:ext uri="{FF2B5EF4-FFF2-40B4-BE49-F238E27FC236}">
                <a16:creationId xmlns:a16="http://schemas.microsoft.com/office/drawing/2014/main" xmlns="" id="{00F0FCA3-5A5E-F941-BE97-17157E046A5C}"/>
              </a:ext>
            </a:extLst>
          </p:cNvPr>
          <p:cNvSpPr/>
          <p:nvPr/>
        </p:nvSpPr>
        <p:spPr>
          <a:xfrm rot="1227475">
            <a:off x="942090" y="615524"/>
            <a:ext cx="304800" cy="168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 derecha 7">
            <a:extLst>
              <a:ext uri="{FF2B5EF4-FFF2-40B4-BE49-F238E27FC236}">
                <a16:creationId xmlns:a16="http://schemas.microsoft.com/office/drawing/2014/main" xmlns="" id="{4B7626DA-6F15-5C4C-91ED-1AF75873EABF}"/>
              </a:ext>
            </a:extLst>
          </p:cNvPr>
          <p:cNvSpPr/>
          <p:nvPr/>
        </p:nvSpPr>
        <p:spPr>
          <a:xfrm rot="14883790">
            <a:off x="1394454" y="747570"/>
            <a:ext cx="304800" cy="168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78FED36-EB0B-B741-B405-2FF789950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741" y="2692400"/>
            <a:ext cx="4279900" cy="3606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CCA2C66-A373-354D-B7F0-51EB9C7D823D}"/>
              </a:ext>
            </a:extLst>
          </p:cNvPr>
          <p:cNvSpPr/>
          <p:nvPr/>
        </p:nvSpPr>
        <p:spPr>
          <a:xfrm>
            <a:off x="2380330" y="1844427"/>
            <a:ext cx="199039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pH 	  logD</a:t>
            </a:r>
          </a:p>
          <a:p>
            <a:r>
              <a:rPr lang="x-none" dirty="0"/>
              <a:t>  0.00	  1.71</a:t>
            </a:r>
          </a:p>
          <a:p>
            <a:r>
              <a:rPr lang="x-none" dirty="0"/>
              <a:t>  0.50	  1.71</a:t>
            </a:r>
          </a:p>
          <a:p>
            <a:r>
              <a:rPr lang="x-none" dirty="0"/>
              <a:t>  1.00	  1.71</a:t>
            </a:r>
          </a:p>
          <a:p>
            <a:r>
              <a:rPr lang="x-none" dirty="0"/>
              <a:t>  1.50	  1.71</a:t>
            </a:r>
          </a:p>
          <a:p>
            <a:r>
              <a:rPr lang="x-none" dirty="0"/>
              <a:t>  2.00	  1.71</a:t>
            </a:r>
          </a:p>
          <a:p>
            <a:r>
              <a:rPr lang="x-none" dirty="0"/>
              <a:t>  2.50	  1.71</a:t>
            </a:r>
          </a:p>
          <a:p>
            <a:r>
              <a:rPr lang="x-none" dirty="0"/>
              <a:t>  3.00	  1.71</a:t>
            </a:r>
          </a:p>
          <a:p>
            <a:r>
              <a:rPr lang="x-none" dirty="0"/>
              <a:t>  3.50	  1.71</a:t>
            </a:r>
          </a:p>
          <a:p>
            <a:r>
              <a:rPr lang="x-none" dirty="0"/>
              <a:t>  4.00	  1.71</a:t>
            </a:r>
          </a:p>
          <a:p>
            <a:r>
              <a:rPr lang="x-none" dirty="0"/>
              <a:t>  4.50	  1.72</a:t>
            </a:r>
          </a:p>
          <a:p>
            <a:r>
              <a:rPr lang="x-none" dirty="0"/>
              <a:t>  5.00	  1.74</a:t>
            </a:r>
          </a:p>
          <a:p>
            <a:r>
              <a:rPr lang="x-none" dirty="0"/>
              <a:t>  5.50	  1.80</a:t>
            </a:r>
          </a:p>
          <a:p>
            <a:r>
              <a:rPr lang="x-none" dirty="0"/>
              <a:t>  6.00	  1.94</a:t>
            </a:r>
          </a:p>
          <a:p>
            <a:r>
              <a:rPr lang="x-none" dirty="0"/>
              <a:t>  6.50	  2.21</a:t>
            </a:r>
          </a:p>
          <a:p>
            <a:r>
              <a:rPr lang="x-none" dirty="0"/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CF9896F-8AD3-C043-B4AD-85BC60781273}"/>
              </a:ext>
            </a:extLst>
          </p:cNvPr>
          <p:cNvSpPr/>
          <p:nvPr/>
        </p:nvSpPr>
        <p:spPr>
          <a:xfrm>
            <a:off x="4826000" y="1874787"/>
            <a:ext cx="199039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pH 	  logD</a:t>
            </a:r>
          </a:p>
          <a:p>
            <a:r>
              <a:rPr lang="x-none" dirty="0"/>
              <a:t>  7.00	  2.54</a:t>
            </a:r>
          </a:p>
          <a:p>
            <a:r>
              <a:rPr lang="x-none" dirty="0"/>
              <a:t>  7.50	  2.83</a:t>
            </a:r>
          </a:p>
          <a:p>
            <a:r>
              <a:rPr lang="x-none" dirty="0"/>
              <a:t>  8.00	  3.01</a:t>
            </a:r>
          </a:p>
          <a:p>
            <a:r>
              <a:rPr lang="x-none" dirty="0"/>
              <a:t>  8.50	  3.10</a:t>
            </a:r>
          </a:p>
          <a:p>
            <a:r>
              <a:rPr lang="x-none" dirty="0"/>
              <a:t>  9.00	  3.13</a:t>
            </a:r>
          </a:p>
          <a:p>
            <a:r>
              <a:rPr lang="x-none" dirty="0"/>
              <a:t>  9.50	  3.14</a:t>
            </a:r>
          </a:p>
          <a:p>
            <a:r>
              <a:rPr lang="x-none" dirty="0"/>
              <a:t> 10.00	  3.14</a:t>
            </a:r>
          </a:p>
          <a:p>
            <a:r>
              <a:rPr lang="x-none" dirty="0"/>
              <a:t> 10.50	  3.14</a:t>
            </a:r>
          </a:p>
          <a:p>
            <a:r>
              <a:rPr lang="x-none" dirty="0"/>
              <a:t> 11.00	  3.14</a:t>
            </a:r>
          </a:p>
          <a:p>
            <a:r>
              <a:rPr lang="x-none" dirty="0"/>
              <a:t> 11.50	  3.14</a:t>
            </a:r>
          </a:p>
          <a:p>
            <a:r>
              <a:rPr lang="x-none" dirty="0"/>
              <a:t> 12.00	  3.14</a:t>
            </a:r>
          </a:p>
          <a:p>
            <a:r>
              <a:rPr lang="x-none" dirty="0"/>
              <a:t> 12.50	  3.13</a:t>
            </a:r>
          </a:p>
          <a:p>
            <a:r>
              <a:rPr lang="x-none" dirty="0"/>
              <a:t> 13.00	  3.12</a:t>
            </a:r>
          </a:p>
          <a:p>
            <a:r>
              <a:rPr lang="x-none" dirty="0"/>
              <a:t> 13.50	  3.08</a:t>
            </a:r>
          </a:p>
          <a:p>
            <a:r>
              <a:rPr lang="x-none" dirty="0"/>
              <a:t> 14.00	  2.97</a:t>
            </a:r>
          </a:p>
        </p:txBody>
      </p:sp>
    </p:spTree>
    <p:extLst>
      <p:ext uri="{BB962C8B-B14F-4D97-AF65-F5344CB8AC3E}">
        <p14:creationId xmlns:p14="http://schemas.microsoft.com/office/powerpoint/2010/main" val="2968854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542" y="11837"/>
            <a:ext cx="10515600" cy="1325563"/>
          </a:xfrm>
        </p:spPr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SAMPL8-9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3304638" y="3344276"/>
            <a:ext cx="764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62" y="2188043"/>
            <a:ext cx="3032313" cy="239534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20" y="2188043"/>
            <a:ext cx="2937534" cy="2084418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7330070" y="3344276"/>
            <a:ext cx="764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735" y="2188043"/>
            <a:ext cx="2882094" cy="2408914"/>
          </a:xfrm>
          <a:prstGeom prst="rect">
            <a:avLst/>
          </a:prstGeom>
        </p:spPr>
      </p:pic>
      <p:sp>
        <p:nvSpPr>
          <p:cNvPr id="11" name="Rectángulo redondeado 10"/>
          <p:cNvSpPr/>
          <p:nvPr/>
        </p:nvSpPr>
        <p:spPr>
          <a:xfrm>
            <a:off x="4179362" y="2410658"/>
            <a:ext cx="3150708" cy="1980183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8536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14B438F6-B784-F443-AB1C-E2C76B366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1B19377C-7F4C-2948-AF34-52ECFB3D0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900" y="180203"/>
            <a:ext cx="854710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Nombre IUPAC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N-(2-chloro-6-fluorobenzyl)-1-(3'-(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methylsulfonyl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)-[1,1'-biphenyl]-4-yl)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methanamine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SMILES: 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Cl.CS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(=O)(=O)c1cccc(c1)-c1ccc(CNCc2c(F)cccc2Cl)cc1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Torsiones activas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6 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48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5DCEEF00-9281-9048-B79C-8CBCA1E43307}"/>
              </a:ext>
            </a:extLst>
          </p:cNvPr>
          <p:cNvGrpSpPr/>
          <p:nvPr/>
        </p:nvGrpSpPr>
        <p:grpSpPr>
          <a:xfrm>
            <a:off x="0" y="112986"/>
            <a:ext cx="3644900" cy="2095500"/>
            <a:chOff x="0" y="112986"/>
            <a:chExt cx="3644900" cy="2095500"/>
          </a:xfrm>
        </p:grpSpPr>
        <p:pic>
          <p:nvPicPr>
            <p:cNvPr id="10241" name="Imagen 12" descr="23 SAMPL8 molecules">
              <a:extLst>
                <a:ext uri="{FF2B5EF4-FFF2-40B4-BE49-F238E27FC236}">
                  <a16:creationId xmlns:a16="http://schemas.microsoft.com/office/drawing/2014/main" xmlns="" id="{198B058E-A1FA-8541-8D3F-7A5BA7FE1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12" t="26086" r="29903" b="54596"/>
            <a:stretch>
              <a:fillRect/>
            </a:stretch>
          </p:blipFill>
          <p:spPr bwMode="auto">
            <a:xfrm>
              <a:off x="0" y="112986"/>
              <a:ext cx="3644900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lecha derecha 6">
              <a:extLst>
                <a:ext uri="{FF2B5EF4-FFF2-40B4-BE49-F238E27FC236}">
                  <a16:creationId xmlns:a16="http://schemas.microsoft.com/office/drawing/2014/main" xmlns="" id="{2162140D-103A-904F-AB57-8515B9FC1627}"/>
                </a:ext>
              </a:extLst>
            </p:cNvPr>
            <p:cNvSpPr/>
            <p:nvPr/>
          </p:nvSpPr>
          <p:spPr>
            <a:xfrm rot="14883790">
              <a:off x="648219" y="662005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Flecha derecha 7">
              <a:extLst>
                <a:ext uri="{FF2B5EF4-FFF2-40B4-BE49-F238E27FC236}">
                  <a16:creationId xmlns:a16="http://schemas.microsoft.com/office/drawing/2014/main" xmlns="" id="{5084ACB3-7689-3A41-AA9E-85AF1150C058}"/>
                </a:ext>
              </a:extLst>
            </p:cNvPr>
            <p:cNvSpPr/>
            <p:nvPr/>
          </p:nvSpPr>
          <p:spPr>
            <a:xfrm rot="14883790">
              <a:off x="1152715" y="698002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Flecha derecha 8">
              <a:extLst>
                <a:ext uri="{FF2B5EF4-FFF2-40B4-BE49-F238E27FC236}">
                  <a16:creationId xmlns:a16="http://schemas.microsoft.com/office/drawing/2014/main" xmlns="" id="{59F248E4-E02D-0742-A175-EFA0110AFAB1}"/>
                </a:ext>
              </a:extLst>
            </p:cNvPr>
            <p:cNvSpPr/>
            <p:nvPr/>
          </p:nvSpPr>
          <p:spPr>
            <a:xfrm rot="19247939">
              <a:off x="1841293" y="1076653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Flecha derecha 9">
              <a:extLst>
                <a:ext uri="{FF2B5EF4-FFF2-40B4-BE49-F238E27FC236}">
                  <a16:creationId xmlns:a16="http://schemas.microsoft.com/office/drawing/2014/main" xmlns="" id="{67F9A5D4-E5E5-7447-8417-957FD06FB940}"/>
                </a:ext>
              </a:extLst>
            </p:cNvPr>
            <p:cNvSpPr/>
            <p:nvPr/>
          </p:nvSpPr>
          <p:spPr>
            <a:xfrm rot="14883790">
              <a:off x="2777206" y="1105802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Flecha derecha 10">
              <a:extLst>
                <a:ext uri="{FF2B5EF4-FFF2-40B4-BE49-F238E27FC236}">
                  <a16:creationId xmlns:a16="http://schemas.microsoft.com/office/drawing/2014/main" xmlns="" id="{D6CD4FCB-3B71-424A-BF8E-BEDE31191AD2}"/>
                </a:ext>
              </a:extLst>
            </p:cNvPr>
            <p:cNvSpPr/>
            <p:nvPr/>
          </p:nvSpPr>
          <p:spPr>
            <a:xfrm rot="7789231">
              <a:off x="1449820" y="278274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Flecha derecha 11">
              <a:extLst>
                <a:ext uri="{FF2B5EF4-FFF2-40B4-BE49-F238E27FC236}">
                  <a16:creationId xmlns:a16="http://schemas.microsoft.com/office/drawing/2014/main" xmlns="" id="{0603E83E-EBC5-614D-A0F6-90BE6CA38CB3}"/>
                </a:ext>
              </a:extLst>
            </p:cNvPr>
            <p:cNvSpPr/>
            <p:nvPr/>
          </p:nvSpPr>
          <p:spPr>
            <a:xfrm rot="7511548">
              <a:off x="861735" y="308368"/>
              <a:ext cx="304800" cy="1669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63D18A6-07EE-284F-8F3B-FA3A7E77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131" y="2910929"/>
            <a:ext cx="4292600" cy="345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A4AFD28-8C90-ED41-8B81-41579ACD8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7015" y="1718222"/>
            <a:ext cx="518874" cy="5016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B86692B-DD2F-DB49-83EE-1B02A17ABFF2}"/>
              </a:ext>
            </a:extLst>
          </p:cNvPr>
          <p:cNvSpPr/>
          <p:nvPr/>
        </p:nvSpPr>
        <p:spPr>
          <a:xfrm>
            <a:off x="1455693" y="2286959"/>
            <a:ext cx="29478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 </a:t>
            </a:r>
            <a:r>
              <a:rPr lang="x-none" b="1" dirty="0">
                <a:solidFill>
                  <a:srgbClr val="002060"/>
                </a:solidFill>
              </a:rPr>
              <a:t>pH 	  logD1	  logD2</a:t>
            </a:r>
          </a:p>
          <a:p>
            <a:r>
              <a:rPr lang="x-none" dirty="0"/>
              <a:t>  0.00	  0.96	  0.86</a:t>
            </a:r>
          </a:p>
          <a:p>
            <a:r>
              <a:rPr lang="x-none" dirty="0"/>
              <a:t>  0.50	  0.96	  0.86</a:t>
            </a:r>
          </a:p>
          <a:p>
            <a:r>
              <a:rPr lang="x-none" dirty="0"/>
              <a:t>  1.00	  0.96	  0.86</a:t>
            </a:r>
          </a:p>
          <a:p>
            <a:r>
              <a:rPr lang="x-none" dirty="0"/>
              <a:t>  1.50	  0.96	  0.86</a:t>
            </a:r>
          </a:p>
          <a:p>
            <a:r>
              <a:rPr lang="x-none" dirty="0"/>
              <a:t>  2.00	  0.96	  0.87</a:t>
            </a:r>
          </a:p>
          <a:p>
            <a:r>
              <a:rPr lang="x-none" dirty="0"/>
              <a:t>  2.50	  0.96	  0.90</a:t>
            </a:r>
          </a:p>
          <a:p>
            <a:r>
              <a:rPr lang="x-none" dirty="0"/>
              <a:t>  3.00	  0.96	  0.97</a:t>
            </a:r>
          </a:p>
          <a:p>
            <a:r>
              <a:rPr lang="x-none" dirty="0"/>
              <a:t>  3.50	  0.96	  1.15</a:t>
            </a:r>
          </a:p>
          <a:p>
            <a:r>
              <a:rPr lang="x-none" dirty="0"/>
              <a:t>  4.00	  0.96	  1.47</a:t>
            </a:r>
          </a:p>
          <a:p>
            <a:r>
              <a:rPr lang="x-none" dirty="0"/>
              <a:t>  4.50	  0.96	  1.89</a:t>
            </a:r>
          </a:p>
          <a:p>
            <a:r>
              <a:rPr lang="x-none" dirty="0"/>
              <a:t>  5.00	  0.96	  2.36</a:t>
            </a:r>
          </a:p>
          <a:p>
            <a:r>
              <a:rPr lang="x-none" dirty="0"/>
              <a:t>  5.50	  0.96	  2.85</a:t>
            </a:r>
          </a:p>
          <a:p>
            <a:r>
              <a:rPr lang="x-none" dirty="0"/>
              <a:t>  6.00	  0.96	  3.32</a:t>
            </a:r>
          </a:p>
          <a:p>
            <a:r>
              <a:rPr lang="x-none" dirty="0"/>
              <a:t>  6.50	  0.96	  3.76 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9575737-3902-534D-9BD5-458415603D4A}"/>
              </a:ext>
            </a:extLst>
          </p:cNvPr>
          <p:cNvSpPr/>
          <p:nvPr/>
        </p:nvSpPr>
        <p:spPr>
          <a:xfrm>
            <a:off x="4403518" y="2208486"/>
            <a:ext cx="307161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pH 	  logD1	  logD2</a:t>
            </a:r>
            <a:endParaRPr lang="x-none" dirty="0"/>
          </a:p>
          <a:p>
            <a:r>
              <a:rPr lang="x-none" dirty="0"/>
              <a:t>   7.00	  0.96	  4.10</a:t>
            </a:r>
          </a:p>
          <a:p>
            <a:r>
              <a:rPr lang="x-none" dirty="0"/>
              <a:t>  7.50	  0.96	  4.31</a:t>
            </a:r>
          </a:p>
          <a:p>
            <a:r>
              <a:rPr lang="x-none" dirty="0"/>
              <a:t>  8.00	  0.96	  4.41</a:t>
            </a:r>
          </a:p>
          <a:p>
            <a:r>
              <a:rPr lang="x-none" dirty="0"/>
              <a:t>  8.50	  0.96	  4.45</a:t>
            </a:r>
          </a:p>
          <a:p>
            <a:r>
              <a:rPr lang="x-none" dirty="0"/>
              <a:t>  9.00	  0.96	  4.46</a:t>
            </a:r>
          </a:p>
          <a:p>
            <a:r>
              <a:rPr lang="x-none" dirty="0"/>
              <a:t>  9.50	  0.96	  4.46</a:t>
            </a:r>
          </a:p>
          <a:p>
            <a:r>
              <a:rPr lang="x-none" dirty="0"/>
              <a:t> 10.00	  0.96	  4.46</a:t>
            </a:r>
          </a:p>
          <a:p>
            <a:r>
              <a:rPr lang="x-none" dirty="0"/>
              <a:t> 10.50	  0.96	  4.46</a:t>
            </a:r>
          </a:p>
          <a:p>
            <a:r>
              <a:rPr lang="x-none" dirty="0"/>
              <a:t> 11.00	  0.96	  4.46</a:t>
            </a:r>
          </a:p>
          <a:p>
            <a:r>
              <a:rPr lang="x-none" dirty="0"/>
              <a:t> 11.50	  0.96	  4.46</a:t>
            </a:r>
          </a:p>
          <a:p>
            <a:r>
              <a:rPr lang="x-none" dirty="0"/>
              <a:t> 12.00	  0.96	  4.46</a:t>
            </a:r>
          </a:p>
          <a:p>
            <a:r>
              <a:rPr lang="x-none" dirty="0"/>
              <a:t> 12.50	  0.96	  4.46</a:t>
            </a:r>
          </a:p>
          <a:p>
            <a:r>
              <a:rPr lang="x-none" dirty="0"/>
              <a:t> 13.00	  0.96	  4.46</a:t>
            </a:r>
          </a:p>
          <a:p>
            <a:r>
              <a:rPr lang="x-none" dirty="0"/>
              <a:t> 13.50	  0.96	  4.46</a:t>
            </a:r>
          </a:p>
          <a:p>
            <a:r>
              <a:rPr lang="x-none" dirty="0"/>
              <a:t> 14.00	  0.96	  4.46</a:t>
            </a:r>
          </a:p>
        </p:txBody>
      </p:sp>
    </p:spTree>
    <p:extLst>
      <p:ext uri="{BB962C8B-B14F-4D97-AF65-F5344CB8AC3E}">
        <p14:creationId xmlns:p14="http://schemas.microsoft.com/office/powerpoint/2010/main" val="2374004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542" y="11837"/>
            <a:ext cx="10515600" cy="1325563"/>
          </a:xfrm>
        </p:spPr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SAMPL8-10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3779241" y="3347148"/>
            <a:ext cx="764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565" y="2184419"/>
            <a:ext cx="2938066" cy="21685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45" y="2070006"/>
            <a:ext cx="3104861" cy="2282986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108996" y="4022936"/>
            <a:ext cx="138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Tengo dudas</a:t>
            </a:r>
            <a:endParaRPr lang="es-ES" dirty="0"/>
          </a:p>
        </p:txBody>
      </p:sp>
      <p:cxnSp>
        <p:nvCxnSpPr>
          <p:cNvPr id="12" name="Conector recto de flecha 11"/>
          <p:cNvCxnSpPr/>
          <p:nvPr/>
        </p:nvCxnSpPr>
        <p:spPr>
          <a:xfrm>
            <a:off x="7914020" y="3347148"/>
            <a:ext cx="764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9236917" y="2885483"/>
            <a:ext cx="2053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Creo que </a:t>
            </a:r>
            <a:r>
              <a:rPr lang="es-ES" dirty="0" err="1" smtClean="0"/>
              <a:t>faltaria</a:t>
            </a:r>
            <a:r>
              <a:rPr lang="es-ES" dirty="0" smtClean="0"/>
              <a:t> la </a:t>
            </a:r>
            <a:r>
              <a:rPr lang="es-ES" dirty="0" err="1" smtClean="0"/>
              <a:t>desprotonación</a:t>
            </a:r>
            <a:r>
              <a:rPr lang="es-ES" dirty="0" smtClean="0"/>
              <a:t> del NH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4649697" y="2070006"/>
            <a:ext cx="3264323" cy="255759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484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F4660E6F-C64D-484B-80AE-360790FEA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D129DFB7-FAF6-CF42-A85E-B6EB94AAD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4914" y="85696"/>
            <a:ext cx="10057086" cy="184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Nombre IUPAC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8-(((1r,4r)-4-aminocyclohexyl)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methoxy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)-7-fluoro-1-methyl-1,5-naphthyridin-2(1H)-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one</a:t>
            </a:r>
            <a:endParaRPr 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latin typeface="Helvetica" pitchFamily="2" charset="0"/>
                <a:cs typeface="Times New Roman" panose="02020603050405020304" pitchFamily="18" charset="0"/>
              </a:rPr>
              <a:t>SMILES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: Cn1c2c(OC[C@H]3CC[C@H](N)CC3)c(F)cnc2ccc1=O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Torsiones activas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3 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42</a:t>
            </a:r>
            <a:endParaRPr lang="es-ES" altLang="es-ES" dirty="0"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pKa</a:t>
            </a:r>
            <a:r>
              <a:rPr kumimoji="0" lang="es-ES" altLang="es-E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EXPERIMENTAL NO DETERMINADO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1200" b="1" dirty="0">
                <a:solidFill>
                  <a:srgbClr val="FF0000"/>
                </a:solidFill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Han medido la solubilidad dependiente de pH</a:t>
            </a:r>
            <a:endParaRPr kumimoji="0" lang="es-ES" altLang="es-ES" sz="12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3DFDA922-6C21-C448-AB40-F5E38F28F1BF}"/>
              </a:ext>
            </a:extLst>
          </p:cNvPr>
          <p:cNvGrpSpPr/>
          <p:nvPr/>
        </p:nvGrpSpPr>
        <p:grpSpPr>
          <a:xfrm>
            <a:off x="84083" y="0"/>
            <a:ext cx="1714500" cy="2565400"/>
            <a:chOff x="84083" y="0"/>
            <a:chExt cx="1714500" cy="2565400"/>
          </a:xfrm>
        </p:grpSpPr>
        <p:pic>
          <p:nvPicPr>
            <p:cNvPr id="11265" name="Imagen 13" descr="23 SAMPL8 molecules">
              <a:extLst>
                <a:ext uri="{FF2B5EF4-FFF2-40B4-BE49-F238E27FC236}">
                  <a16:creationId xmlns:a16="http://schemas.microsoft.com/office/drawing/2014/main" xmlns="" id="{ADE7B571-DAF4-B44C-BA42-AF946DC97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29" t="21919" r="17799" b="54356"/>
            <a:stretch>
              <a:fillRect/>
            </a:stretch>
          </p:blipFill>
          <p:spPr bwMode="auto">
            <a:xfrm>
              <a:off x="84083" y="0"/>
              <a:ext cx="1714500" cy="2565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lecha derecha 6">
              <a:extLst>
                <a:ext uri="{FF2B5EF4-FFF2-40B4-BE49-F238E27FC236}">
                  <a16:creationId xmlns:a16="http://schemas.microsoft.com/office/drawing/2014/main" xmlns="" id="{5C649847-0079-7844-8FF4-039C28245328}"/>
                </a:ext>
              </a:extLst>
            </p:cNvPr>
            <p:cNvSpPr/>
            <p:nvPr/>
          </p:nvSpPr>
          <p:spPr>
            <a:xfrm rot="8827443">
              <a:off x="615297" y="1045275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Flecha derecha 7">
              <a:extLst>
                <a:ext uri="{FF2B5EF4-FFF2-40B4-BE49-F238E27FC236}">
                  <a16:creationId xmlns:a16="http://schemas.microsoft.com/office/drawing/2014/main" xmlns="" id="{2EC905F7-7447-2B4C-A83D-E778E360AB47}"/>
                </a:ext>
              </a:extLst>
            </p:cNvPr>
            <p:cNvSpPr/>
            <p:nvPr/>
          </p:nvSpPr>
          <p:spPr>
            <a:xfrm rot="10800000">
              <a:off x="767697" y="1427217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Flecha derecha 8">
              <a:extLst>
                <a:ext uri="{FF2B5EF4-FFF2-40B4-BE49-F238E27FC236}">
                  <a16:creationId xmlns:a16="http://schemas.microsoft.com/office/drawing/2014/main" xmlns="" id="{8B16FDFD-286B-754C-8F47-86C0101C0028}"/>
                </a:ext>
              </a:extLst>
            </p:cNvPr>
            <p:cNvSpPr/>
            <p:nvPr/>
          </p:nvSpPr>
          <p:spPr>
            <a:xfrm>
              <a:off x="94821" y="976014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95EB0F2-8425-6342-82F7-C84F5B147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2736850"/>
            <a:ext cx="3429000" cy="39497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26A9F83-380C-564A-B7C3-A1A63D7266E7}"/>
              </a:ext>
            </a:extLst>
          </p:cNvPr>
          <p:cNvSpPr/>
          <p:nvPr/>
        </p:nvSpPr>
        <p:spPr>
          <a:xfrm>
            <a:off x="2618390" y="2109490"/>
            <a:ext cx="204338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 pH 	  logD</a:t>
            </a:r>
          </a:p>
          <a:p>
            <a:r>
              <a:rPr lang="x-none" dirty="0"/>
              <a:t>  0.00	 -3.39</a:t>
            </a:r>
          </a:p>
          <a:p>
            <a:r>
              <a:rPr lang="x-none" dirty="0"/>
              <a:t>  0.50	 -3.37</a:t>
            </a:r>
          </a:p>
          <a:p>
            <a:r>
              <a:rPr lang="x-none" dirty="0"/>
              <a:t>  1.00	 -3.31</a:t>
            </a:r>
          </a:p>
          <a:p>
            <a:r>
              <a:rPr lang="x-none" dirty="0"/>
              <a:t>  1.50	 -3.16</a:t>
            </a:r>
          </a:p>
          <a:p>
            <a:r>
              <a:rPr lang="x-none" dirty="0"/>
              <a:t>  2.00	 -2.90</a:t>
            </a:r>
          </a:p>
          <a:p>
            <a:r>
              <a:rPr lang="x-none" dirty="0"/>
              <a:t>  2.50	 -2.56</a:t>
            </a:r>
          </a:p>
          <a:p>
            <a:r>
              <a:rPr lang="x-none" dirty="0"/>
              <a:t>  3.00	 -2.26</a:t>
            </a:r>
          </a:p>
          <a:p>
            <a:r>
              <a:rPr lang="x-none" dirty="0"/>
              <a:t>  3.50	 -2.08</a:t>
            </a:r>
          </a:p>
          <a:p>
            <a:r>
              <a:rPr lang="x-none" dirty="0"/>
              <a:t>  4.00	 -2.00</a:t>
            </a:r>
          </a:p>
          <a:p>
            <a:r>
              <a:rPr lang="x-none" dirty="0"/>
              <a:t>  4.50	 -1.96</a:t>
            </a:r>
          </a:p>
          <a:p>
            <a:r>
              <a:rPr lang="x-none" dirty="0"/>
              <a:t>  5.00	 -1.95</a:t>
            </a:r>
          </a:p>
          <a:p>
            <a:r>
              <a:rPr lang="x-none" dirty="0"/>
              <a:t>  5.50	 -1.95</a:t>
            </a:r>
          </a:p>
          <a:p>
            <a:r>
              <a:rPr lang="x-none" dirty="0"/>
              <a:t>  6.00	 -1.93</a:t>
            </a:r>
          </a:p>
          <a:p>
            <a:r>
              <a:rPr lang="x-none" dirty="0"/>
              <a:t>  6.50	 -1.90</a:t>
            </a:r>
          </a:p>
          <a:p>
            <a:endParaRPr lang="x-non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1B6A419-7ADE-7F4D-B1B0-880B54A54BC3}"/>
              </a:ext>
            </a:extLst>
          </p:cNvPr>
          <p:cNvSpPr/>
          <p:nvPr/>
        </p:nvSpPr>
        <p:spPr>
          <a:xfrm>
            <a:off x="4724400" y="2018050"/>
            <a:ext cx="1930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pH 	  logD</a:t>
            </a:r>
            <a:r>
              <a:rPr lang="x-none" dirty="0"/>
              <a:t> </a:t>
            </a:r>
          </a:p>
          <a:p>
            <a:r>
              <a:rPr lang="x-none" dirty="0"/>
              <a:t>  7.00	 -1.81</a:t>
            </a:r>
          </a:p>
          <a:p>
            <a:r>
              <a:rPr lang="x-none" dirty="0"/>
              <a:t>  7.50	 -1.61</a:t>
            </a:r>
          </a:p>
          <a:p>
            <a:r>
              <a:rPr lang="x-none" dirty="0"/>
              <a:t>  8.00	 -1.27</a:t>
            </a:r>
          </a:p>
          <a:p>
            <a:r>
              <a:rPr lang="x-none" dirty="0"/>
              <a:t>  8.50	 -0.84</a:t>
            </a:r>
          </a:p>
          <a:p>
            <a:r>
              <a:rPr lang="x-none" dirty="0"/>
              <a:t>  9.00	 -0.37</a:t>
            </a:r>
          </a:p>
          <a:p>
            <a:r>
              <a:rPr lang="x-none" dirty="0"/>
              <a:t>  9.50	  0.09</a:t>
            </a:r>
          </a:p>
          <a:p>
            <a:r>
              <a:rPr lang="x-none" dirty="0"/>
              <a:t> 10.00	  0.50</a:t>
            </a:r>
          </a:p>
          <a:p>
            <a:r>
              <a:rPr lang="x-none" dirty="0"/>
              <a:t> 10.50	  0.80</a:t>
            </a:r>
          </a:p>
          <a:p>
            <a:r>
              <a:rPr lang="x-none" dirty="0"/>
              <a:t> 11.00	  0.97</a:t>
            </a:r>
          </a:p>
          <a:p>
            <a:r>
              <a:rPr lang="x-none" dirty="0"/>
              <a:t> 11.50	  1.05</a:t>
            </a:r>
          </a:p>
          <a:p>
            <a:r>
              <a:rPr lang="x-none" dirty="0"/>
              <a:t> 12.00	  1.07</a:t>
            </a:r>
          </a:p>
          <a:p>
            <a:r>
              <a:rPr lang="x-none" dirty="0"/>
              <a:t> 12.50	  1.08</a:t>
            </a:r>
          </a:p>
          <a:p>
            <a:r>
              <a:rPr lang="x-none" dirty="0"/>
              <a:t> 13.00	  1.08</a:t>
            </a:r>
          </a:p>
          <a:p>
            <a:r>
              <a:rPr lang="x-none" dirty="0"/>
              <a:t> 13.50	  1.08</a:t>
            </a:r>
          </a:p>
          <a:p>
            <a:r>
              <a:rPr lang="x-none" dirty="0"/>
              <a:t> 14.00	  1.08</a:t>
            </a:r>
          </a:p>
        </p:txBody>
      </p:sp>
    </p:spTree>
    <p:extLst>
      <p:ext uri="{BB962C8B-B14F-4D97-AF65-F5344CB8AC3E}">
        <p14:creationId xmlns:p14="http://schemas.microsoft.com/office/powerpoint/2010/main" val="3618506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542" y="11837"/>
            <a:ext cx="10515600" cy="1325563"/>
          </a:xfrm>
        </p:spPr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SAMPL8-11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3562615" y="3358117"/>
            <a:ext cx="764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7655703" y="3487052"/>
            <a:ext cx="764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889" y="1639130"/>
            <a:ext cx="2817068" cy="343797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011" y="1792283"/>
            <a:ext cx="2998588" cy="33678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47" y="1337400"/>
            <a:ext cx="3124200" cy="38227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1271865" y="5332733"/>
            <a:ext cx="138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Tengo dudas</a:t>
            </a:r>
            <a:endParaRPr lang="es-ES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8513681" y="1549708"/>
            <a:ext cx="2673758" cy="361039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0687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Imagen 14" descr="23 SAMPL8 molecules">
            <a:extLst>
              <a:ext uri="{FF2B5EF4-FFF2-40B4-BE49-F238E27FC236}">
                <a16:creationId xmlns:a16="http://schemas.microsoft.com/office/drawing/2014/main" xmlns="" id="{57C49417-C012-2D47-AEA2-AD91A43F2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09" t="22668" r="1855" b="53609"/>
          <a:stretch>
            <a:fillRect/>
          </a:stretch>
        </p:blipFill>
        <p:spPr bwMode="auto">
          <a:xfrm>
            <a:off x="304800" y="141890"/>
            <a:ext cx="17526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D6ADC1CA-0DF3-0A4B-829F-0AEBD4801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689" y="74118"/>
            <a:ext cx="9840311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Nombre IUPAC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5-(4-methylbenzyl)-4-morpholinopyrimidin-2-amine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SMILES: </a:t>
            </a:r>
            <a:r>
              <a:rPr lang="es-ES" dirty="0">
                <a:latin typeface="Arial" panose="020B0604020202020204" pitchFamily="34" charset="0"/>
              </a:rPr>
              <a:t>Cc1ccc(Cc2cnc(N)nc2N2CCOCC2)cc1</a:t>
            </a:r>
            <a:endParaRPr lang="es-ES" altLang="es-E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Torsiones activas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1 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41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b="1" dirty="0">
                <a:latin typeface="Helvetica" pitchFamily="2" charset="0"/>
                <a:cs typeface="Times New Roman" panose="02020603050405020304" pitchFamily="18" charset="0"/>
              </a:rPr>
              <a:t>Comentarios</a:t>
            </a: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No estoy considerando la rotación de metilbenceno y del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morfolino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 que son simétricos, pero tengo dudas</a:t>
            </a:r>
          </a:p>
        </p:txBody>
      </p:sp>
      <p:sp>
        <p:nvSpPr>
          <p:cNvPr id="7" name="Flecha derecha 6">
            <a:extLst>
              <a:ext uri="{FF2B5EF4-FFF2-40B4-BE49-F238E27FC236}">
                <a16:creationId xmlns:a16="http://schemas.microsoft.com/office/drawing/2014/main" xmlns="" id="{22145299-21B0-2B48-876B-B7E235B7E73A}"/>
              </a:ext>
            </a:extLst>
          </p:cNvPr>
          <p:cNvSpPr/>
          <p:nvPr/>
        </p:nvSpPr>
        <p:spPr>
          <a:xfrm rot="13687109">
            <a:off x="1272194" y="1335689"/>
            <a:ext cx="304800" cy="168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9EC6944-D2C7-4A4F-990B-8AE615415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100" y="2426563"/>
            <a:ext cx="3594100" cy="3962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EC4ADA3-5614-9741-8F59-77D7644C697A}"/>
              </a:ext>
            </a:extLst>
          </p:cNvPr>
          <p:cNvSpPr/>
          <p:nvPr/>
        </p:nvSpPr>
        <p:spPr>
          <a:xfrm>
            <a:off x="3545051" y="2223363"/>
            <a:ext cx="185770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 </a:t>
            </a:r>
            <a:r>
              <a:rPr lang="x-none" b="1" dirty="0">
                <a:solidFill>
                  <a:srgbClr val="002060"/>
                </a:solidFill>
              </a:rPr>
              <a:t>pH 	  logD</a:t>
            </a:r>
          </a:p>
          <a:p>
            <a:r>
              <a:rPr lang="x-none" dirty="0"/>
              <a:t>  0.00	  1.34</a:t>
            </a:r>
          </a:p>
          <a:p>
            <a:r>
              <a:rPr lang="x-none" dirty="0"/>
              <a:t>  0.50	  1.45</a:t>
            </a:r>
          </a:p>
          <a:p>
            <a:r>
              <a:rPr lang="x-none" dirty="0"/>
              <a:t>  1.00	  1.49</a:t>
            </a:r>
          </a:p>
          <a:p>
            <a:r>
              <a:rPr lang="x-none" dirty="0"/>
              <a:t>  1.50	  1.51</a:t>
            </a:r>
          </a:p>
          <a:p>
            <a:r>
              <a:rPr lang="x-none" dirty="0"/>
              <a:t>  2.00	  1.51</a:t>
            </a:r>
          </a:p>
          <a:p>
            <a:r>
              <a:rPr lang="x-none" dirty="0"/>
              <a:t>  2.50	  1.52</a:t>
            </a:r>
          </a:p>
          <a:p>
            <a:r>
              <a:rPr lang="x-none" dirty="0"/>
              <a:t>  3.00	  1.52</a:t>
            </a:r>
          </a:p>
          <a:p>
            <a:r>
              <a:rPr lang="x-none" dirty="0"/>
              <a:t>  3.50	  1.52</a:t>
            </a:r>
          </a:p>
          <a:p>
            <a:r>
              <a:rPr lang="x-none" dirty="0"/>
              <a:t>  4.00	  1.53</a:t>
            </a:r>
          </a:p>
          <a:p>
            <a:r>
              <a:rPr lang="x-none" dirty="0"/>
              <a:t>  4.50	  1.56</a:t>
            </a:r>
          </a:p>
          <a:p>
            <a:r>
              <a:rPr lang="x-none" dirty="0"/>
              <a:t>  5.00	  1.65</a:t>
            </a:r>
          </a:p>
          <a:p>
            <a:r>
              <a:rPr lang="x-none" dirty="0"/>
              <a:t>  5.50	  1.84</a:t>
            </a:r>
          </a:p>
          <a:p>
            <a:r>
              <a:rPr lang="x-none" dirty="0"/>
              <a:t>  6.00	  2.15</a:t>
            </a:r>
          </a:p>
          <a:p>
            <a:r>
              <a:rPr lang="x-none" dirty="0"/>
              <a:t>  6.50	  2.49</a:t>
            </a:r>
          </a:p>
          <a:p>
            <a:r>
              <a:rPr lang="x-none" dirty="0"/>
              <a:t>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46F0B3D-2E7A-4549-8228-FF8E1D1D0888}"/>
              </a:ext>
            </a:extLst>
          </p:cNvPr>
          <p:cNvSpPr/>
          <p:nvPr/>
        </p:nvSpPr>
        <p:spPr>
          <a:xfrm>
            <a:off x="5502603" y="2145605"/>
            <a:ext cx="2336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pH 	  logD</a:t>
            </a:r>
            <a:endParaRPr lang="x-none" dirty="0"/>
          </a:p>
          <a:p>
            <a:r>
              <a:rPr lang="x-none" dirty="0"/>
              <a:t>  7.00	  2.75</a:t>
            </a:r>
          </a:p>
          <a:p>
            <a:r>
              <a:rPr lang="x-none" dirty="0"/>
              <a:t>  7.50	  2.90</a:t>
            </a:r>
          </a:p>
          <a:p>
            <a:r>
              <a:rPr lang="x-none" dirty="0"/>
              <a:t>  8.00	  2.96</a:t>
            </a:r>
          </a:p>
          <a:p>
            <a:r>
              <a:rPr lang="x-none" dirty="0"/>
              <a:t>  8.50	  2.98</a:t>
            </a:r>
          </a:p>
          <a:p>
            <a:r>
              <a:rPr lang="x-none" dirty="0"/>
              <a:t>  9.00	  2.99</a:t>
            </a:r>
          </a:p>
          <a:p>
            <a:r>
              <a:rPr lang="x-none" dirty="0"/>
              <a:t>  9.50	  2.99</a:t>
            </a:r>
          </a:p>
          <a:p>
            <a:r>
              <a:rPr lang="x-none" dirty="0"/>
              <a:t> 10.00	  2.99</a:t>
            </a:r>
          </a:p>
          <a:p>
            <a:r>
              <a:rPr lang="x-none" dirty="0"/>
              <a:t> 10.50	  2.99</a:t>
            </a:r>
          </a:p>
          <a:p>
            <a:r>
              <a:rPr lang="x-none" dirty="0"/>
              <a:t> 11.00	  2.99</a:t>
            </a:r>
          </a:p>
          <a:p>
            <a:r>
              <a:rPr lang="x-none" dirty="0"/>
              <a:t> 11.50	  2.99</a:t>
            </a:r>
          </a:p>
          <a:p>
            <a:r>
              <a:rPr lang="x-none" dirty="0"/>
              <a:t> 12.00	  2.99</a:t>
            </a:r>
          </a:p>
          <a:p>
            <a:r>
              <a:rPr lang="x-none" dirty="0"/>
              <a:t> 12.50	  2.99</a:t>
            </a:r>
          </a:p>
          <a:p>
            <a:r>
              <a:rPr lang="x-none" dirty="0"/>
              <a:t> 13.00	  2.99</a:t>
            </a:r>
          </a:p>
          <a:p>
            <a:r>
              <a:rPr lang="x-none" dirty="0"/>
              <a:t> 13.50	  2.99</a:t>
            </a:r>
          </a:p>
          <a:p>
            <a:r>
              <a:rPr lang="x-none" dirty="0"/>
              <a:t> 14.00	  2.99</a:t>
            </a:r>
          </a:p>
        </p:txBody>
      </p:sp>
    </p:spTree>
    <p:extLst>
      <p:ext uri="{BB962C8B-B14F-4D97-AF65-F5344CB8AC3E}">
        <p14:creationId xmlns:p14="http://schemas.microsoft.com/office/powerpoint/2010/main" val="815045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542" y="11837"/>
            <a:ext cx="10515600" cy="1325563"/>
          </a:xfrm>
        </p:spPr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SAMPL8-12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6691405" y="2316584"/>
            <a:ext cx="1337933" cy="602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12" y="2582848"/>
            <a:ext cx="2244273" cy="24991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762" y="965753"/>
            <a:ext cx="2196316" cy="23598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419" y="3669684"/>
            <a:ext cx="2439986" cy="2561551"/>
          </a:xfrm>
          <a:prstGeom prst="rect">
            <a:avLst/>
          </a:prstGeom>
        </p:spPr>
      </p:pic>
      <p:cxnSp>
        <p:nvCxnSpPr>
          <p:cNvPr id="13" name="Conector recto de flecha 12"/>
          <p:cNvCxnSpPr/>
          <p:nvPr/>
        </p:nvCxnSpPr>
        <p:spPr>
          <a:xfrm flipV="1">
            <a:off x="6938958" y="4831659"/>
            <a:ext cx="1230301" cy="6695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911" y="2304431"/>
            <a:ext cx="2264369" cy="2398495"/>
          </a:xfrm>
          <a:prstGeom prst="rect">
            <a:avLst/>
          </a:prstGeom>
        </p:spPr>
      </p:pic>
      <p:cxnSp>
        <p:nvCxnSpPr>
          <p:cNvPr id="16" name="Conector recto de flecha 15"/>
          <p:cNvCxnSpPr/>
          <p:nvPr/>
        </p:nvCxnSpPr>
        <p:spPr>
          <a:xfrm flipV="1">
            <a:off x="3119743" y="2442944"/>
            <a:ext cx="1454611" cy="6354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>
            <a:off x="2903151" y="4702926"/>
            <a:ext cx="1563572" cy="7983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1603807" y="4881083"/>
            <a:ext cx="138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Tengo dudas</a:t>
            </a:r>
            <a:endParaRPr lang="es-ES" dirty="0"/>
          </a:p>
        </p:txBody>
      </p:sp>
      <p:sp>
        <p:nvSpPr>
          <p:cNvPr id="21" name="Rectángulo redondeado 20"/>
          <p:cNvSpPr/>
          <p:nvPr/>
        </p:nvSpPr>
        <p:spPr>
          <a:xfrm>
            <a:off x="8169259" y="2582848"/>
            <a:ext cx="2410126" cy="249911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8884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6FA7253E-5CF1-464B-BC59-5A1D2EC86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9317" y="117497"/>
            <a:ext cx="8981966" cy="19082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b="1" dirty="0">
                <a:latin typeface="Helvetica" pitchFamily="2" charset="0"/>
                <a:cs typeface="Times New Roman" panose="02020603050405020304" pitchFamily="18" charset="0"/>
              </a:rPr>
              <a:t>Nombre IUPAC</a:t>
            </a: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(R)-3-(1-(2-chlorophenyl)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ethoxy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)-5-(6-(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methylsulfonyl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)-1H-benzo[d]imidazol-1-yl)thiophene-2-carboxamide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SMILES: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C[C@@H](Oc1cc(sc1C(N)=O)-n1cnc2ccc(cc12)S(C)(=O)=O)c1ccccc1Cl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Torsiones activas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49</a:t>
            </a:r>
            <a:endParaRPr lang="es-ES" altLang="es-ES" dirty="0"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pKa</a:t>
            </a: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EXPERIMENTAL NO DETERMINADO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1400" b="1" dirty="0">
                <a:solidFill>
                  <a:srgbClr val="FF0000"/>
                </a:solidFill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Han medido la solubilidad dependiente de pH</a:t>
            </a:r>
            <a:endParaRPr kumimoji="0" lang="es-ES" altLang="es-ES" sz="1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26E5382C-66F2-A141-A8D1-A896C08CEF06}"/>
              </a:ext>
            </a:extLst>
          </p:cNvPr>
          <p:cNvGrpSpPr/>
          <p:nvPr/>
        </p:nvGrpSpPr>
        <p:grpSpPr>
          <a:xfrm>
            <a:off x="220717" y="194442"/>
            <a:ext cx="2768600" cy="2057400"/>
            <a:chOff x="220717" y="194442"/>
            <a:chExt cx="2768600" cy="2057400"/>
          </a:xfrm>
        </p:grpSpPr>
        <p:pic>
          <p:nvPicPr>
            <p:cNvPr id="13313" name="Imagen 15" descr="23 SAMPL8 molecules">
              <a:extLst>
                <a:ext uri="{FF2B5EF4-FFF2-40B4-BE49-F238E27FC236}">
                  <a16:creationId xmlns:a16="http://schemas.microsoft.com/office/drawing/2014/main" xmlns="" id="{D4F9E7FA-AC76-0242-90A3-73F010FA7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" t="49968" r="82021" b="29526"/>
            <a:stretch>
              <a:fillRect/>
            </a:stretch>
          </p:blipFill>
          <p:spPr bwMode="auto">
            <a:xfrm>
              <a:off x="220717" y="194442"/>
              <a:ext cx="27686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lecha derecha 6">
              <a:extLst>
                <a:ext uri="{FF2B5EF4-FFF2-40B4-BE49-F238E27FC236}">
                  <a16:creationId xmlns:a16="http://schemas.microsoft.com/office/drawing/2014/main" xmlns="" id="{7F0D8AA0-943B-134D-9474-80EF685A0948}"/>
                </a:ext>
              </a:extLst>
            </p:cNvPr>
            <p:cNvSpPr/>
            <p:nvPr/>
          </p:nvSpPr>
          <p:spPr>
            <a:xfrm rot="10800000">
              <a:off x="1520937" y="1275692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Flecha derecha 7">
              <a:extLst>
                <a:ext uri="{FF2B5EF4-FFF2-40B4-BE49-F238E27FC236}">
                  <a16:creationId xmlns:a16="http://schemas.microsoft.com/office/drawing/2014/main" xmlns="" id="{0CBBB200-32A5-5248-AC57-32A4499582D3}"/>
                </a:ext>
              </a:extLst>
            </p:cNvPr>
            <p:cNvSpPr/>
            <p:nvPr/>
          </p:nvSpPr>
          <p:spPr>
            <a:xfrm rot="13932742">
              <a:off x="2255127" y="815562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Flecha derecha 8">
              <a:extLst>
                <a:ext uri="{FF2B5EF4-FFF2-40B4-BE49-F238E27FC236}">
                  <a16:creationId xmlns:a16="http://schemas.microsoft.com/office/drawing/2014/main" xmlns="" id="{469CF127-B0D7-2543-B387-1122FD62035F}"/>
                </a:ext>
              </a:extLst>
            </p:cNvPr>
            <p:cNvSpPr/>
            <p:nvPr/>
          </p:nvSpPr>
          <p:spPr>
            <a:xfrm rot="13932742">
              <a:off x="1821912" y="899791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Flecha derecha 9">
              <a:extLst>
                <a:ext uri="{FF2B5EF4-FFF2-40B4-BE49-F238E27FC236}">
                  <a16:creationId xmlns:a16="http://schemas.microsoft.com/office/drawing/2014/main" xmlns="" id="{026F8984-95A6-044A-AEE5-61DA14EE66CD}"/>
                </a:ext>
              </a:extLst>
            </p:cNvPr>
            <p:cNvSpPr/>
            <p:nvPr/>
          </p:nvSpPr>
          <p:spPr>
            <a:xfrm rot="17300049">
              <a:off x="387251" y="1609239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Flecha derecha 10">
              <a:extLst>
                <a:ext uri="{FF2B5EF4-FFF2-40B4-BE49-F238E27FC236}">
                  <a16:creationId xmlns:a16="http://schemas.microsoft.com/office/drawing/2014/main" xmlns="" id="{E1A47762-CF93-D94A-8DBD-463E32257616}"/>
                </a:ext>
              </a:extLst>
            </p:cNvPr>
            <p:cNvSpPr/>
            <p:nvPr/>
          </p:nvSpPr>
          <p:spPr>
            <a:xfrm rot="20770808">
              <a:off x="1085722" y="627683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Flecha derecha 11">
              <a:extLst>
                <a:ext uri="{FF2B5EF4-FFF2-40B4-BE49-F238E27FC236}">
                  <a16:creationId xmlns:a16="http://schemas.microsoft.com/office/drawing/2014/main" xmlns="" id="{1B377750-3DCA-3840-86BD-D8068DE71B10}"/>
                </a:ext>
              </a:extLst>
            </p:cNvPr>
            <p:cNvSpPr/>
            <p:nvPr/>
          </p:nvSpPr>
          <p:spPr>
            <a:xfrm rot="6806313">
              <a:off x="1999621" y="509631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BEEDF3A-1C13-0841-BB09-FDC38164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0" y="2502750"/>
            <a:ext cx="4279900" cy="379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9E0E5D7-39CB-CB48-817D-9F4B349AC37F}"/>
              </a:ext>
            </a:extLst>
          </p:cNvPr>
          <p:cNvSpPr/>
          <p:nvPr/>
        </p:nvSpPr>
        <p:spPr>
          <a:xfrm>
            <a:off x="2989317" y="2139243"/>
            <a:ext cx="19568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 pH 	  logD</a:t>
            </a:r>
          </a:p>
          <a:p>
            <a:r>
              <a:rPr lang="x-none" dirty="0"/>
              <a:t>  0.00	  2.55</a:t>
            </a:r>
          </a:p>
          <a:p>
            <a:r>
              <a:rPr lang="x-none" dirty="0"/>
              <a:t>  0.50	  2.55</a:t>
            </a:r>
          </a:p>
          <a:p>
            <a:r>
              <a:rPr lang="x-none" dirty="0"/>
              <a:t>  1.00	  2.55</a:t>
            </a:r>
          </a:p>
          <a:p>
            <a:r>
              <a:rPr lang="x-none" dirty="0"/>
              <a:t>  1.50	  2.56</a:t>
            </a:r>
          </a:p>
          <a:p>
            <a:r>
              <a:rPr lang="x-none" dirty="0"/>
              <a:t>  2.00	  2.58</a:t>
            </a:r>
          </a:p>
          <a:p>
            <a:r>
              <a:rPr lang="x-none" dirty="0"/>
              <a:t>  2.50	  2.62</a:t>
            </a:r>
          </a:p>
          <a:p>
            <a:r>
              <a:rPr lang="x-none" dirty="0"/>
              <a:t>  3.00	  2.74</a:t>
            </a:r>
          </a:p>
          <a:p>
            <a:r>
              <a:rPr lang="x-none" dirty="0"/>
              <a:t>  3.50	  2.95</a:t>
            </a:r>
          </a:p>
          <a:p>
            <a:r>
              <a:rPr lang="x-none" dirty="0"/>
              <a:t>  4.00	  3.19</a:t>
            </a:r>
          </a:p>
          <a:p>
            <a:r>
              <a:rPr lang="x-none" dirty="0"/>
              <a:t>  4.50	  3.37</a:t>
            </a:r>
          </a:p>
          <a:p>
            <a:r>
              <a:rPr lang="x-none" dirty="0"/>
              <a:t>  5.00	  3.45</a:t>
            </a:r>
          </a:p>
          <a:p>
            <a:r>
              <a:rPr lang="x-none" dirty="0"/>
              <a:t>  5.50	  3.48</a:t>
            </a:r>
          </a:p>
          <a:p>
            <a:r>
              <a:rPr lang="x-none" dirty="0"/>
              <a:t>  6.00	  3.49</a:t>
            </a:r>
          </a:p>
          <a:p>
            <a:r>
              <a:rPr lang="x-none" dirty="0"/>
              <a:t>  6.50	  3.50</a:t>
            </a:r>
          </a:p>
          <a:p>
            <a:r>
              <a:rPr lang="x-none" dirty="0"/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B633645-CDF9-0C46-B2DC-C54B033F1621}"/>
              </a:ext>
            </a:extLst>
          </p:cNvPr>
          <p:cNvSpPr/>
          <p:nvPr/>
        </p:nvSpPr>
        <p:spPr>
          <a:xfrm>
            <a:off x="5207503" y="2077689"/>
            <a:ext cx="23495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 pH 	  logD</a:t>
            </a:r>
            <a:endParaRPr lang="x-none" dirty="0"/>
          </a:p>
          <a:p>
            <a:r>
              <a:rPr lang="x-none" dirty="0"/>
              <a:t>  7.00	  3.50</a:t>
            </a:r>
          </a:p>
          <a:p>
            <a:r>
              <a:rPr lang="x-none" dirty="0"/>
              <a:t>  7.50	  3.50</a:t>
            </a:r>
          </a:p>
          <a:p>
            <a:r>
              <a:rPr lang="x-none" dirty="0"/>
              <a:t>  8.00	  3.50</a:t>
            </a:r>
          </a:p>
          <a:p>
            <a:r>
              <a:rPr lang="x-none" dirty="0"/>
              <a:t>  8.50	  3.50</a:t>
            </a:r>
          </a:p>
          <a:p>
            <a:r>
              <a:rPr lang="x-none" dirty="0"/>
              <a:t>  9.00	  3.50</a:t>
            </a:r>
          </a:p>
          <a:p>
            <a:r>
              <a:rPr lang="x-none" dirty="0"/>
              <a:t>  9.50	  3.50</a:t>
            </a:r>
          </a:p>
          <a:p>
            <a:r>
              <a:rPr lang="x-none" dirty="0"/>
              <a:t> 10.00	  3.50</a:t>
            </a:r>
          </a:p>
          <a:p>
            <a:r>
              <a:rPr lang="x-none" dirty="0"/>
              <a:t> 10.50	  3.50</a:t>
            </a:r>
          </a:p>
          <a:p>
            <a:r>
              <a:rPr lang="x-none" dirty="0"/>
              <a:t> 11.00	  3.50</a:t>
            </a:r>
          </a:p>
          <a:p>
            <a:r>
              <a:rPr lang="x-none" dirty="0"/>
              <a:t> 11.50	  3.50</a:t>
            </a:r>
          </a:p>
          <a:p>
            <a:r>
              <a:rPr lang="x-none" dirty="0"/>
              <a:t> 12.00	  3.50</a:t>
            </a:r>
          </a:p>
          <a:p>
            <a:r>
              <a:rPr lang="x-none" dirty="0"/>
              <a:t> 12.50	  3.51</a:t>
            </a:r>
          </a:p>
          <a:p>
            <a:r>
              <a:rPr lang="x-none" dirty="0"/>
              <a:t> 13.00	  3.54</a:t>
            </a:r>
          </a:p>
          <a:p>
            <a:r>
              <a:rPr lang="x-none" dirty="0"/>
              <a:t> 13.50	  3.60</a:t>
            </a:r>
          </a:p>
          <a:p>
            <a:r>
              <a:rPr lang="x-none" dirty="0"/>
              <a:t> 14.00	  3.68</a:t>
            </a:r>
          </a:p>
        </p:txBody>
      </p:sp>
    </p:spTree>
    <p:extLst>
      <p:ext uri="{BB962C8B-B14F-4D97-AF65-F5344CB8AC3E}">
        <p14:creationId xmlns:p14="http://schemas.microsoft.com/office/powerpoint/2010/main" val="2843092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xmlns="" id="{86F4680E-95A3-7B45-8E0D-5D1C3B00C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915685"/>
              </p:ext>
            </p:extLst>
          </p:nvPr>
        </p:nvGraphicFramePr>
        <p:xfrm>
          <a:off x="376530" y="559888"/>
          <a:ext cx="11438940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149">
                  <a:extLst>
                    <a:ext uri="{9D8B030D-6E8A-4147-A177-3AD203B41FA5}">
                      <a16:colId xmlns:a16="http://schemas.microsoft.com/office/drawing/2014/main" xmlns="" val="3812853938"/>
                    </a:ext>
                  </a:extLst>
                </a:gridCol>
                <a:gridCol w="1044258">
                  <a:extLst>
                    <a:ext uri="{9D8B030D-6E8A-4147-A177-3AD203B41FA5}">
                      <a16:colId xmlns:a16="http://schemas.microsoft.com/office/drawing/2014/main" xmlns="" val="2205546369"/>
                    </a:ext>
                  </a:extLst>
                </a:gridCol>
                <a:gridCol w="1487297">
                  <a:extLst>
                    <a:ext uri="{9D8B030D-6E8A-4147-A177-3AD203B41FA5}">
                      <a16:colId xmlns:a16="http://schemas.microsoft.com/office/drawing/2014/main" xmlns="" val="1090044741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xmlns="" val="3370186918"/>
                    </a:ext>
                  </a:extLst>
                </a:gridCol>
                <a:gridCol w="1111631">
                  <a:extLst>
                    <a:ext uri="{9D8B030D-6E8A-4147-A177-3AD203B41FA5}">
                      <a16:colId xmlns:a16="http://schemas.microsoft.com/office/drawing/2014/main" xmlns="" val="413197494"/>
                    </a:ext>
                  </a:extLst>
                </a:gridCol>
                <a:gridCol w="1319403">
                  <a:extLst>
                    <a:ext uri="{9D8B030D-6E8A-4147-A177-3AD203B41FA5}">
                      <a16:colId xmlns:a16="http://schemas.microsoft.com/office/drawing/2014/main" xmlns="" val="1037040200"/>
                    </a:ext>
                  </a:extLst>
                </a:gridCol>
                <a:gridCol w="853123">
                  <a:extLst>
                    <a:ext uri="{9D8B030D-6E8A-4147-A177-3AD203B41FA5}">
                      <a16:colId xmlns:a16="http://schemas.microsoft.com/office/drawing/2014/main" xmlns="" val="2449642215"/>
                    </a:ext>
                  </a:extLst>
                </a:gridCol>
                <a:gridCol w="1487297">
                  <a:extLst>
                    <a:ext uri="{9D8B030D-6E8A-4147-A177-3AD203B41FA5}">
                      <a16:colId xmlns:a16="http://schemas.microsoft.com/office/drawing/2014/main" xmlns="" val="26226903"/>
                    </a:ext>
                  </a:extLst>
                </a:gridCol>
                <a:gridCol w="1295194">
                  <a:extLst>
                    <a:ext uri="{9D8B030D-6E8A-4147-A177-3AD203B41FA5}">
                      <a16:colId xmlns:a16="http://schemas.microsoft.com/office/drawing/2014/main" xmlns="" val="3614846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Octanol</a:t>
                      </a:r>
                      <a:r>
                        <a:rPr lang="es-ES" dirty="0"/>
                        <a:t>-</a:t>
                      </a:r>
                    </a:p>
                    <a:p>
                      <a:r>
                        <a:rPr lang="es-ES" dirty="0" err="1"/>
                        <a:t>Water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Cyclohexane</a:t>
                      </a:r>
                      <a:r>
                        <a:rPr lang="es-ES" dirty="0"/>
                        <a:t>-</a:t>
                      </a:r>
                    </a:p>
                    <a:p>
                      <a:r>
                        <a:rPr lang="es-ES" dirty="0" err="1"/>
                        <a:t>Water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Ethyl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acetate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  <a:p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Water</a:t>
                      </a:r>
                      <a:endParaRPr lang="es-E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Heptane</a:t>
                      </a:r>
                      <a:r>
                        <a:rPr lang="es-ES" dirty="0"/>
                        <a:t>-</a:t>
                      </a:r>
                    </a:p>
                    <a:p>
                      <a:r>
                        <a:rPr lang="es-ES" dirty="0" err="1"/>
                        <a:t>Water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MEK-</a:t>
                      </a:r>
                      <a:r>
                        <a:rPr lang="es-ES" dirty="0" err="1"/>
                        <a:t>Water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TBME-</a:t>
                      </a:r>
                    </a:p>
                    <a:p>
                      <a:r>
                        <a:rPr lang="es-ES" dirty="0" err="1"/>
                        <a:t>Water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aseline="0" dirty="0" err="1"/>
                        <a:t>Cyclohexane</a:t>
                      </a:r>
                      <a:r>
                        <a:rPr lang="es-ES" baseline="0" dirty="0"/>
                        <a:t>-</a:t>
                      </a:r>
                    </a:p>
                    <a:p>
                      <a:r>
                        <a:rPr lang="es-ES" baseline="0" dirty="0"/>
                        <a:t>DMF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aseline="0" dirty="0"/>
                        <a:t>¿Cuantos solventes?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473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SAMPL8-1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74511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1712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SAMPL8-5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644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63817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1303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83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6812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SAMPL8-12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65837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SAMPL8-14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3107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807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SAMPL8-17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00B050"/>
                          </a:solidFill>
                        </a:rPr>
                        <a:t>SI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6683476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478EAB3E-B2F3-6F4B-976C-34CEB4442070}"/>
              </a:ext>
            </a:extLst>
          </p:cNvPr>
          <p:cNvSpPr txBox="1"/>
          <p:nvPr/>
        </p:nvSpPr>
        <p:spPr>
          <a:xfrm>
            <a:off x="614879" y="5664530"/>
            <a:ext cx="3835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MEK = </a:t>
            </a:r>
            <a:r>
              <a:rPr lang="es-ES" dirty="0" err="1"/>
              <a:t>Methyl</a:t>
            </a:r>
            <a:r>
              <a:rPr lang="es-ES" dirty="0"/>
              <a:t> </a:t>
            </a:r>
            <a:r>
              <a:rPr lang="es-ES" dirty="0" err="1"/>
              <a:t>Ethyl</a:t>
            </a:r>
            <a:r>
              <a:rPr lang="es-ES" dirty="0"/>
              <a:t> </a:t>
            </a:r>
            <a:r>
              <a:rPr lang="es-ES" dirty="0" err="1"/>
              <a:t>Ketone</a:t>
            </a:r>
            <a:r>
              <a:rPr lang="es-ES" dirty="0"/>
              <a:t> (</a:t>
            </a:r>
            <a:r>
              <a:rPr lang="es-ES" dirty="0" err="1"/>
              <a:t>Butanone</a:t>
            </a:r>
            <a:r>
              <a:rPr lang="es-ES" dirty="0"/>
              <a:t>)</a:t>
            </a:r>
          </a:p>
          <a:p>
            <a:r>
              <a:rPr lang="es-ES" dirty="0"/>
              <a:t>TBME = </a:t>
            </a:r>
            <a:r>
              <a:rPr lang="es-ES" dirty="0" err="1"/>
              <a:t>Tert-Butyl</a:t>
            </a:r>
            <a:r>
              <a:rPr lang="es-ES" dirty="0"/>
              <a:t> </a:t>
            </a:r>
            <a:r>
              <a:rPr lang="es-ES" dirty="0" err="1"/>
              <a:t>Methyl</a:t>
            </a:r>
            <a:r>
              <a:rPr lang="es-ES" dirty="0"/>
              <a:t> </a:t>
            </a:r>
            <a:r>
              <a:rPr lang="es-ES" dirty="0" err="1"/>
              <a:t>Ether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A8D978EB-54B1-BE4B-AF6F-F41C11BB1951}"/>
              </a:ext>
            </a:extLst>
          </p:cNvPr>
          <p:cNvSpPr txBox="1"/>
          <p:nvPr/>
        </p:nvSpPr>
        <p:spPr>
          <a:xfrm>
            <a:off x="5879715" y="5664530"/>
            <a:ext cx="3026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11 compuestos</a:t>
            </a:r>
          </a:p>
          <a:p>
            <a:r>
              <a:rPr lang="es-ES" b="1" dirty="0"/>
              <a:t>7 combinaciones de solventes</a:t>
            </a:r>
          </a:p>
        </p:txBody>
      </p:sp>
    </p:spTree>
    <p:extLst>
      <p:ext uri="{BB962C8B-B14F-4D97-AF65-F5344CB8AC3E}">
        <p14:creationId xmlns:p14="http://schemas.microsoft.com/office/powerpoint/2010/main" val="1641952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542" y="11837"/>
            <a:ext cx="10515600" cy="1325563"/>
          </a:xfrm>
        </p:spPr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SAMPL8-13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cxnSp>
        <p:nvCxnSpPr>
          <p:cNvPr id="18" name="Conector recto de flecha 17"/>
          <p:cNvCxnSpPr/>
          <p:nvPr/>
        </p:nvCxnSpPr>
        <p:spPr>
          <a:xfrm>
            <a:off x="3093391" y="3662905"/>
            <a:ext cx="93639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827" y="2576256"/>
            <a:ext cx="2935860" cy="219080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0" y="2571643"/>
            <a:ext cx="2862489" cy="219542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721" y="2655827"/>
            <a:ext cx="3152166" cy="2175832"/>
          </a:xfrm>
          <a:prstGeom prst="rect">
            <a:avLst/>
          </a:prstGeom>
        </p:spPr>
      </p:pic>
      <p:cxnSp>
        <p:nvCxnSpPr>
          <p:cNvPr id="17" name="Conector recto de flecha 16"/>
          <p:cNvCxnSpPr/>
          <p:nvPr/>
        </p:nvCxnSpPr>
        <p:spPr>
          <a:xfrm>
            <a:off x="7271223" y="3546258"/>
            <a:ext cx="93639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9439407" y="4765687"/>
            <a:ext cx="138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Tengo dudas</a:t>
            </a:r>
            <a:endParaRPr lang="es-ES" dirty="0"/>
          </a:p>
        </p:txBody>
      </p:sp>
      <p:sp>
        <p:nvSpPr>
          <p:cNvPr id="21" name="Rectángulo redondeado 20"/>
          <p:cNvSpPr/>
          <p:nvPr/>
        </p:nvSpPr>
        <p:spPr>
          <a:xfrm>
            <a:off x="4029789" y="2571642"/>
            <a:ext cx="3241434" cy="2012913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1148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58ADF491-E418-0C4D-B866-98D722D0D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407" y="110304"/>
            <a:ext cx="8786649" cy="17543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b="1" dirty="0">
                <a:latin typeface="Helvetica" pitchFamily="2" charset="0"/>
                <a:cs typeface="Times New Roman" panose="02020603050405020304" pitchFamily="18" charset="0"/>
              </a:rPr>
              <a:t>Nombre IUP</a:t>
            </a: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AC: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2-(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tert-butyl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)-4-((2,4-diaminopyrimidin-5-yl)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methyl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)-6-methylphenol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SMILES: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Cl.Cc1cc(Cc2cnc(N)nc2N)cc(c1O)C(C)(C)C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Torsiones activas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alt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45</a:t>
            </a:r>
            <a:endParaRPr lang="es-ES" alt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b="1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Comentarios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No considero la rotación de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tert-butilo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por no ser relevante  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DCEB6E6B-8D68-E246-8781-0DE0C614B8A2}"/>
              </a:ext>
            </a:extLst>
          </p:cNvPr>
          <p:cNvGrpSpPr/>
          <p:nvPr/>
        </p:nvGrpSpPr>
        <p:grpSpPr>
          <a:xfrm>
            <a:off x="199697" y="162910"/>
            <a:ext cx="2527300" cy="1435100"/>
            <a:chOff x="199697" y="162910"/>
            <a:chExt cx="2527300" cy="1435100"/>
          </a:xfrm>
        </p:grpSpPr>
        <p:pic>
          <p:nvPicPr>
            <p:cNvPr id="14337" name="Imagen 16" descr="23 SAMPL8 molecules">
              <a:extLst>
                <a:ext uri="{FF2B5EF4-FFF2-40B4-BE49-F238E27FC236}">
                  <a16:creationId xmlns:a16="http://schemas.microsoft.com/office/drawing/2014/main" xmlns="" id="{978B6D54-B201-C741-972D-33E17543B9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72" t="56076" r="65382" b="29633"/>
            <a:stretch>
              <a:fillRect/>
            </a:stretch>
          </p:blipFill>
          <p:spPr bwMode="auto">
            <a:xfrm>
              <a:off x="199697" y="162910"/>
              <a:ext cx="2527300" cy="143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lecha derecha 6">
              <a:extLst>
                <a:ext uri="{FF2B5EF4-FFF2-40B4-BE49-F238E27FC236}">
                  <a16:creationId xmlns:a16="http://schemas.microsoft.com/office/drawing/2014/main" xmlns="" id="{804FBFE7-2283-F94F-88CF-F7B05B1B85E0}"/>
                </a:ext>
              </a:extLst>
            </p:cNvPr>
            <p:cNvSpPr/>
            <p:nvPr/>
          </p:nvSpPr>
          <p:spPr>
            <a:xfrm rot="17300049">
              <a:off x="881236" y="1074497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Flecha derecha 7">
              <a:extLst>
                <a:ext uri="{FF2B5EF4-FFF2-40B4-BE49-F238E27FC236}">
                  <a16:creationId xmlns:a16="http://schemas.microsoft.com/office/drawing/2014/main" xmlns="" id="{BAD705A3-55F8-024E-BA07-EA33CF3DC3C1}"/>
                </a:ext>
              </a:extLst>
            </p:cNvPr>
            <p:cNvSpPr/>
            <p:nvPr/>
          </p:nvSpPr>
          <p:spPr>
            <a:xfrm rot="14553963">
              <a:off x="1352987" y="1053445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90E0F00-796E-AD44-9A49-F12731B6D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250" y="2517612"/>
            <a:ext cx="3619500" cy="386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AF02B69-8EA5-1D4F-9D79-3EE330880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7400" y="1843772"/>
            <a:ext cx="895350" cy="8707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0685997-AF37-D743-9A5D-041D7EC96178}"/>
              </a:ext>
            </a:extLst>
          </p:cNvPr>
          <p:cNvSpPr/>
          <p:nvPr/>
        </p:nvSpPr>
        <p:spPr>
          <a:xfrm>
            <a:off x="1161390" y="1864630"/>
            <a:ext cx="280736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 </a:t>
            </a:r>
            <a:r>
              <a:rPr lang="x-none" b="1" dirty="0">
                <a:solidFill>
                  <a:srgbClr val="002060"/>
                </a:solidFill>
              </a:rPr>
              <a:t>pH 	  logD1	  logD2</a:t>
            </a:r>
          </a:p>
          <a:p>
            <a:r>
              <a:rPr lang="x-none" dirty="0"/>
              <a:t>  0.00	  0.96	  1.95</a:t>
            </a:r>
          </a:p>
          <a:p>
            <a:r>
              <a:rPr lang="x-none" dirty="0"/>
              <a:t>  0.50	  0.96	  2.16</a:t>
            </a:r>
          </a:p>
          <a:p>
            <a:r>
              <a:rPr lang="x-none" dirty="0"/>
              <a:t>  1.00	  0.96	  2.25</a:t>
            </a:r>
          </a:p>
          <a:p>
            <a:r>
              <a:rPr lang="x-none" dirty="0"/>
              <a:t>  1.50	  0.96	  2.29</a:t>
            </a:r>
          </a:p>
          <a:p>
            <a:r>
              <a:rPr lang="x-none" dirty="0"/>
              <a:t>  2.00	  0.96	  2.30</a:t>
            </a:r>
          </a:p>
          <a:p>
            <a:r>
              <a:rPr lang="x-none" dirty="0"/>
              <a:t>  2.50	  0.96	  2.30</a:t>
            </a:r>
          </a:p>
          <a:p>
            <a:r>
              <a:rPr lang="x-none" dirty="0"/>
              <a:t>  3.00	  0.96	  2.30</a:t>
            </a:r>
          </a:p>
          <a:p>
            <a:r>
              <a:rPr lang="x-none" dirty="0"/>
              <a:t>  3.50	  0.96	  2.31</a:t>
            </a:r>
          </a:p>
          <a:p>
            <a:r>
              <a:rPr lang="x-none" dirty="0"/>
              <a:t>  4.00	  0.96	  2.31</a:t>
            </a:r>
          </a:p>
          <a:p>
            <a:r>
              <a:rPr lang="x-none" dirty="0"/>
              <a:t>  4.50	  0.96	  2.32</a:t>
            </a:r>
          </a:p>
          <a:p>
            <a:r>
              <a:rPr lang="x-none" dirty="0"/>
              <a:t>  5.00	  0.96	  2.36</a:t>
            </a:r>
          </a:p>
          <a:p>
            <a:r>
              <a:rPr lang="x-none" dirty="0"/>
              <a:t>  5.50	  0.96	  2.46</a:t>
            </a:r>
          </a:p>
          <a:p>
            <a:r>
              <a:rPr lang="x-none" dirty="0"/>
              <a:t>  6.00	  0.96	  2.66</a:t>
            </a:r>
          </a:p>
          <a:p>
            <a:r>
              <a:rPr lang="x-none" dirty="0"/>
              <a:t>  6.50	  0.96	  2.96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EC5DCDC-B3C5-C741-B11A-8C655892C62A}"/>
              </a:ext>
            </a:extLst>
          </p:cNvPr>
          <p:cNvSpPr/>
          <p:nvPr/>
        </p:nvSpPr>
        <p:spPr>
          <a:xfrm>
            <a:off x="4332404" y="1864630"/>
            <a:ext cx="28567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pH 	  logD1	  logD2</a:t>
            </a:r>
            <a:r>
              <a:rPr lang="x-none" dirty="0"/>
              <a:t> </a:t>
            </a:r>
          </a:p>
          <a:p>
            <a:r>
              <a:rPr lang="x-none" dirty="0"/>
              <a:t>   7.00	  0.96	  3.26</a:t>
            </a:r>
          </a:p>
          <a:p>
            <a:r>
              <a:rPr lang="x-none" dirty="0"/>
              <a:t>  7.50	  0.96	  3.46</a:t>
            </a:r>
          </a:p>
          <a:p>
            <a:r>
              <a:rPr lang="x-none" dirty="0"/>
              <a:t>  8.00	  0.96	  3.56</a:t>
            </a:r>
          </a:p>
          <a:p>
            <a:r>
              <a:rPr lang="x-none" dirty="0"/>
              <a:t>  8.50	  0.96	  3.60</a:t>
            </a:r>
          </a:p>
          <a:p>
            <a:r>
              <a:rPr lang="x-none" dirty="0"/>
              <a:t>  9.00	  0.96	  3.61</a:t>
            </a:r>
          </a:p>
          <a:p>
            <a:r>
              <a:rPr lang="x-none" dirty="0"/>
              <a:t>  9.50	  0.96	  3.60</a:t>
            </a:r>
          </a:p>
          <a:p>
            <a:r>
              <a:rPr lang="x-none" dirty="0"/>
              <a:t> 10.00	  0.96	  3.58</a:t>
            </a:r>
          </a:p>
          <a:p>
            <a:r>
              <a:rPr lang="x-none" dirty="0"/>
              <a:t> 10.50	  0.96	  3.51</a:t>
            </a:r>
          </a:p>
          <a:p>
            <a:r>
              <a:rPr lang="x-none" dirty="0"/>
              <a:t> 11.00	  0.96	  3.35</a:t>
            </a:r>
          </a:p>
          <a:p>
            <a:r>
              <a:rPr lang="x-none" dirty="0"/>
              <a:t> 11.50	  0.96	  3.05</a:t>
            </a:r>
          </a:p>
          <a:p>
            <a:r>
              <a:rPr lang="x-none" dirty="0"/>
              <a:t> 12.00	  0.96	  2.64</a:t>
            </a:r>
          </a:p>
          <a:p>
            <a:r>
              <a:rPr lang="x-none" dirty="0"/>
              <a:t> 12.50	  0.96	  2.19</a:t>
            </a:r>
          </a:p>
          <a:p>
            <a:r>
              <a:rPr lang="x-none" dirty="0"/>
              <a:t> 13.00	  0.96	  1.76</a:t>
            </a:r>
          </a:p>
          <a:p>
            <a:r>
              <a:rPr lang="x-none" dirty="0"/>
              <a:t> 13.50	  0.96	  1.41</a:t>
            </a:r>
          </a:p>
          <a:p>
            <a:r>
              <a:rPr lang="x-none" dirty="0"/>
              <a:t> 14.00	  0.96	  1.19</a:t>
            </a:r>
          </a:p>
        </p:txBody>
      </p:sp>
    </p:spTree>
    <p:extLst>
      <p:ext uri="{BB962C8B-B14F-4D97-AF65-F5344CB8AC3E}">
        <p14:creationId xmlns:p14="http://schemas.microsoft.com/office/powerpoint/2010/main" val="3272202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542" y="11837"/>
            <a:ext cx="10515600" cy="1325563"/>
          </a:xfrm>
        </p:spPr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SAMPL8-14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cxnSp>
        <p:nvCxnSpPr>
          <p:cNvPr id="18" name="Conector recto de flecha 17"/>
          <p:cNvCxnSpPr/>
          <p:nvPr/>
        </p:nvCxnSpPr>
        <p:spPr>
          <a:xfrm>
            <a:off x="5148157" y="2970526"/>
            <a:ext cx="988361" cy="5229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8632768" y="3839630"/>
            <a:ext cx="93639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301461" y="4352084"/>
            <a:ext cx="138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Tengo dudas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130" y="3056252"/>
            <a:ext cx="2137638" cy="156675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249" y="3876536"/>
            <a:ext cx="2497032" cy="17783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444" y="1841072"/>
            <a:ext cx="2304837" cy="1623706"/>
          </a:xfrm>
          <a:prstGeom prst="rect">
            <a:avLst/>
          </a:prstGeom>
        </p:spPr>
      </p:pic>
      <p:cxnSp>
        <p:nvCxnSpPr>
          <p:cNvPr id="13" name="Conector recto de flecha 12"/>
          <p:cNvCxnSpPr/>
          <p:nvPr/>
        </p:nvCxnSpPr>
        <p:spPr>
          <a:xfrm flipV="1">
            <a:off x="5148157" y="4415703"/>
            <a:ext cx="988361" cy="3499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3944" y="3141460"/>
            <a:ext cx="1936286" cy="128101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37" y="2970526"/>
            <a:ext cx="2112971" cy="1381558"/>
          </a:xfrm>
          <a:prstGeom prst="rect">
            <a:avLst/>
          </a:prstGeom>
        </p:spPr>
      </p:pic>
      <p:cxnSp>
        <p:nvCxnSpPr>
          <p:cNvPr id="20" name="Conector recto de flecha 19"/>
          <p:cNvCxnSpPr/>
          <p:nvPr/>
        </p:nvCxnSpPr>
        <p:spPr>
          <a:xfrm flipV="1">
            <a:off x="1840505" y="2703982"/>
            <a:ext cx="915741" cy="437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>
            <a:endCxn id="6" idx="1"/>
          </p:cNvCxnSpPr>
          <p:nvPr/>
        </p:nvCxnSpPr>
        <p:spPr>
          <a:xfrm>
            <a:off x="1468862" y="4415703"/>
            <a:ext cx="1075387" cy="3499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ángulo redondeado 24"/>
          <p:cNvSpPr/>
          <p:nvPr/>
        </p:nvSpPr>
        <p:spPr>
          <a:xfrm>
            <a:off x="6298179" y="3141460"/>
            <a:ext cx="2334589" cy="1481548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0729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6CE00728-6F9B-C545-B942-4B6968530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2230" y="39840"/>
            <a:ext cx="7430814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b="1" dirty="0">
                <a:latin typeface="Helvetica" pitchFamily="2" charset="0"/>
                <a:cs typeface="Times New Roman" panose="02020603050405020304" pitchFamily="18" charset="0"/>
              </a:rPr>
              <a:t>Nombre IUPAC</a:t>
            </a: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2-chloro-N-(o-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tolyl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)quinazolin-4-amine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b="1" dirty="0">
                <a:latin typeface="Helvetica" pitchFamily="2" charset="0"/>
                <a:cs typeface="Times New Roman" panose="02020603050405020304" pitchFamily="18" charset="0"/>
              </a:rPr>
              <a:t>SMILES: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Cc1ccccc1Nc1nc(Cl)nc2ccccc12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b="1" dirty="0">
                <a:latin typeface="Helvetica" pitchFamily="2" charset="0"/>
                <a:cs typeface="Times New Roman" panose="02020603050405020304" pitchFamily="18" charset="0"/>
              </a:rPr>
              <a:t>Torsiones activas</a:t>
            </a: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: </a:t>
            </a:r>
            <a:r>
              <a:rPr lang="es-ES" altLang="es-ES" dirty="0" smtClean="0">
                <a:latin typeface="Helvetica" pitchFamily="2" charset="0"/>
                <a:cs typeface="Times New Roman" panose="02020603050405020304" pitchFamily="18" charset="0"/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31</a:t>
            </a:r>
            <a:r>
              <a:rPr lang="es-ES" altLang="es-ES" dirty="0" smtClean="0">
                <a:latin typeface="Helvetica" pitchFamily="2" charset="0"/>
                <a:cs typeface="Times New Roman" panose="02020603050405020304" pitchFamily="18" charset="0"/>
              </a:rPr>
              <a:t>  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DC36E605-4FFE-7E49-958C-12848677B251}"/>
              </a:ext>
            </a:extLst>
          </p:cNvPr>
          <p:cNvGrpSpPr/>
          <p:nvPr/>
        </p:nvGrpSpPr>
        <p:grpSpPr>
          <a:xfrm>
            <a:off x="73572" y="152400"/>
            <a:ext cx="1574800" cy="1917700"/>
            <a:chOff x="73572" y="152400"/>
            <a:chExt cx="1574800" cy="1917700"/>
          </a:xfrm>
        </p:grpSpPr>
        <p:pic>
          <p:nvPicPr>
            <p:cNvPr id="15361" name="Imagen 17" descr="23 SAMPL8 molecules">
              <a:extLst>
                <a:ext uri="{FF2B5EF4-FFF2-40B4-BE49-F238E27FC236}">
                  <a16:creationId xmlns:a16="http://schemas.microsoft.com/office/drawing/2014/main" xmlns="" id="{A65CAAE8-F486-C546-85A3-754D06BFD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16" t="51694" r="52393" b="29163"/>
            <a:stretch>
              <a:fillRect/>
            </a:stretch>
          </p:blipFill>
          <p:spPr bwMode="auto">
            <a:xfrm>
              <a:off x="73572" y="152400"/>
              <a:ext cx="1574800" cy="191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lecha derecha 6">
              <a:extLst>
                <a:ext uri="{FF2B5EF4-FFF2-40B4-BE49-F238E27FC236}">
                  <a16:creationId xmlns:a16="http://schemas.microsoft.com/office/drawing/2014/main" xmlns="" id="{686E9F34-3900-CA48-83C1-959C240C15BE}"/>
                </a:ext>
              </a:extLst>
            </p:cNvPr>
            <p:cNvSpPr/>
            <p:nvPr/>
          </p:nvSpPr>
          <p:spPr>
            <a:xfrm rot="12605558">
              <a:off x="870724" y="1166750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Flecha derecha 7">
              <a:extLst>
                <a:ext uri="{FF2B5EF4-FFF2-40B4-BE49-F238E27FC236}">
                  <a16:creationId xmlns:a16="http://schemas.microsoft.com/office/drawing/2014/main" xmlns="" id="{C4681F74-0E4F-804F-B9BA-3F7F24CE8571}"/>
                </a:ext>
              </a:extLst>
            </p:cNvPr>
            <p:cNvSpPr/>
            <p:nvPr/>
          </p:nvSpPr>
          <p:spPr>
            <a:xfrm rot="10800000">
              <a:off x="1076271" y="791171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B0EAAFA-FA65-0A4B-87FA-21603E8C3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300" y="1843993"/>
            <a:ext cx="3632199" cy="36678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79DB076-0AFA-0449-A08F-D5E29B5E0EB2}"/>
              </a:ext>
            </a:extLst>
          </p:cNvPr>
          <p:cNvSpPr/>
          <p:nvPr/>
        </p:nvSpPr>
        <p:spPr>
          <a:xfrm>
            <a:off x="2146300" y="1399996"/>
            <a:ext cx="20447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 </a:t>
            </a:r>
            <a:r>
              <a:rPr lang="x-none" b="1" dirty="0">
                <a:solidFill>
                  <a:srgbClr val="002060"/>
                </a:solidFill>
              </a:rPr>
              <a:t>pH 	  logD</a:t>
            </a:r>
          </a:p>
          <a:p>
            <a:r>
              <a:rPr lang="x-none" dirty="0"/>
              <a:t>  0.00	  3.50</a:t>
            </a:r>
          </a:p>
          <a:p>
            <a:r>
              <a:rPr lang="x-none" dirty="0"/>
              <a:t>  0.50	  3.87</a:t>
            </a:r>
          </a:p>
          <a:p>
            <a:r>
              <a:rPr lang="x-none" dirty="0"/>
              <a:t>  1.00	  4.26</a:t>
            </a:r>
          </a:p>
          <a:p>
            <a:r>
              <a:rPr lang="x-none" dirty="0"/>
              <a:t>  1.50	  4.57</a:t>
            </a:r>
          </a:p>
          <a:p>
            <a:r>
              <a:rPr lang="x-none" dirty="0"/>
              <a:t>  2.00	  4.76</a:t>
            </a:r>
          </a:p>
          <a:p>
            <a:r>
              <a:rPr lang="x-none" dirty="0"/>
              <a:t>  2.50	  4.84</a:t>
            </a:r>
          </a:p>
          <a:p>
            <a:r>
              <a:rPr lang="x-none" dirty="0"/>
              <a:t>  3.00	  4.87</a:t>
            </a:r>
          </a:p>
          <a:p>
            <a:r>
              <a:rPr lang="x-none" dirty="0"/>
              <a:t>  3.50	  4.88</a:t>
            </a:r>
          </a:p>
          <a:p>
            <a:r>
              <a:rPr lang="x-none" dirty="0"/>
              <a:t>  4.00	  4.88</a:t>
            </a:r>
          </a:p>
          <a:p>
            <a:r>
              <a:rPr lang="x-none" dirty="0"/>
              <a:t>  4.50	  4.88</a:t>
            </a:r>
          </a:p>
          <a:p>
            <a:r>
              <a:rPr lang="x-none" dirty="0"/>
              <a:t>  5.00	  4.88</a:t>
            </a:r>
          </a:p>
          <a:p>
            <a:r>
              <a:rPr lang="x-none" dirty="0"/>
              <a:t>  5.50	  4.88</a:t>
            </a:r>
          </a:p>
          <a:p>
            <a:r>
              <a:rPr lang="x-none" dirty="0"/>
              <a:t>  6.00	  4.88</a:t>
            </a:r>
          </a:p>
          <a:p>
            <a:r>
              <a:rPr lang="x-none" dirty="0"/>
              <a:t>  6.50	  4.88</a:t>
            </a:r>
          </a:p>
          <a:p>
            <a:endParaRPr lang="x-non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3DE2774-6308-AE4D-97EC-6AA808AEA143}"/>
              </a:ext>
            </a:extLst>
          </p:cNvPr>
          <p:cNvSpPr/>
          <p:nvPr/>
        </p:nvSpPr>
        <p:spPr>
          <a:xfrm>
            <a:off x="4688928" y="1399995"/>
            <a:ext cx="20447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pH 	  logD</a:t>
            </a:r>
            <a:r>
              <a:rPr lang="x-none" dirty="0"/>
              <a:t> </a:t>
            </a:r>
          </a:p>
          <a:p>
            <a:r>
              <a:rPr lang="x-none" dirty="0"/>
              <a:t>  7.00	  4.88</a:t>
            </a:r>
          </a:p>
          <a:p>
            <a:r>
              <a:rPr lang="x-none" dirty="0"/>
              <a:t>  7.50	  4.88</a:t>
            </a:r>
          </a:p>
          <a:p>
            <a:r>
              <a:rPr lang="x-none" dirty="0"/>
              <a:t>  8.00	  4.88</a:t>
            </a:r>
          </a:p>
          <a:p>
            <a:r>
              <a:rPr lang="x-none" dirty="0"/>
              <a:t>  8.50	  4.88</a:t>
            </a:r>
          </a:p>
          <a:p>
            <a:r>
              <a:rPr lang="x-none" dirty="0"/>
              <a:t>  9.00	  4.88</a:t>
            </a:r>
          </a:p>
          <a:p>
            <a:r>
              <a:rPr lang="x-none" dirty="0"/>
              <a:t>  9.50	  4.88</a:t>
            </a:r>
          </a:p>
          <a:p>
            <a:r>
              <a:rPr lang="x-none" dirty="0"/>
              <a:t> 10.00	  4.88</a:t>
            </a:r>
          </a:p>
          <a:p>
            <a:r>
              <a:rPr lang="x-none" dirty="0"/>
              <a:t> 10.50	  4.88</a:t>
            </a:r>
          </a:p>
          <a:p>
            <a:r>
              <a:rPr lang="x-none" dirty="0"/>
              <a:t> 11.00	  4.88</a:t>
            </a:r>
          </a:p>
          <a:p>
            <a:r>
              <a:rPr lang="x-none" dirty="0"/>
              <a:t> 11.50	  4.88</a:t>
            </a:r>
          </a:p>
          <a:p>
            <a:r>
              <a:rPr lang="x-none" dirty="0"/>
              <a:t> 12.00	  4.88</a:t>
            </a:r>
          </a:p>
          <a:p>
            <a:r>
              <a:rPr lang="x-none" dirty="0"/>
              <a:t> 12.50	  4.88</a:t>
            </a:r>
          </a:p>
          <a:p>
            <a:r>
              <a:rPr lang="x-none" dirty="0"/>
              <a:t> 13.00	  4.88</a:t>
            </a:r>
          </a:p>
          <a:p>
            <a:r>
              <a:rPr lang="x-none" dirty="0"/>
              <a:t> 13.50	  4.88</a:t>
            </a:r>
          </a:p>
          <a:p>
            <a:r>
              <a:rPr lang="x-none" dirty="0"/>
              <a:t> 14.00	  4.87</a:t>
            </a:r>
          </a:p>
        </p:txBody>
      </p:sp>
    </p:spTree>
    <p:extLst>
      <p:ext uri="{BB962C8B-B14F-4D97-AF65-F5344CB8AC3E}">
        <p14:creationId xmlns:p14="http://schemas.microsoft.com/office/powerpoint/2010/main" val="3195913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542" y="11837"/>
            <a:ext cx="10515600" cy="1325563"/>
          </a:xfrm>
        </p:spPr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SAMPL8-15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5543041" y="2451349"/>
            <a:ext cx="1130135" cy="465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 flipV="1">
            <a:off x="5300557" y="4563032"/>
            <a:ext cx="1372619" cy="5629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677" y="2560067"/>
            <a:ext cx="2055877" cy="212904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014" y="1561724"/>
            <a:ext cx="2042027" cy="20628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571" y="4044105"/>
            <a:ext cx="1955534" cy="2167140"/>
          </a:xfrm>
          <a:prstGeom prst="rect">
            <a:avLst/>
          </a:prstGeom>
        </p:spPr>
      </p:pic>
      <p:sp>
        <p:nvSpPr>
          <p:cNvPr id="22" name="Rectángulo redondeado 21"/>
          <p:cNvSpPr/>
          <p:nvPr/>
        </p:nvSpPr>
        <p:spPr>
          <a:xfrm>
            <a:off x="6673176" y="2451349"/>
            <a:ext cx="2389427" cy="2456063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6794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A47A2FF2-E7E3-EB45-B8FE-9EF59953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6165729E-D08B-D14C-A654-854D6D8BC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422" y="165438"/>
            <a:ext cx="8932480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b="1" dirty="0">
                <a:latin typeface="Helvetica" pitchFamily="2" charset="0"/>
                <a:cs typeface="Times New Roman" panose="02020603050405020304" pitchFamily="18" charset="0"/>
              </a:rPr>
              <a:t>Nombre IUPAC: 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tert-butyl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 ((1H-benzo[d]imidazol-2-yl)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methyl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)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carbamate</a:t>
            </a:r>
            <a:endParaRPr 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SMILES: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CC(C)(C)OC(=O)NCc1nc2ccccc2[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nH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]1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Torsiones activas: 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35</a:t>
            </a:r>
            <a:r>
              <a:rPr lang="es-ES" alt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" alt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b="1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Comentarios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 considero rotación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tert-butilo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por poco relevante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 considero rotación de los 2 enlaces de la unidad de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carbámico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9C377F35-D0DB-0648-952D-0AF62D5306D9}"/>
              </a:ext>
            </a:extLst>
          </p:cNvPr>
          <p:cNvGrpSpPr/>
          <p:nvPr/>
        </p:nvGrpSpPr>
        <p:grpSpPr>
          <a:xfrm>
            <a:off x="252248" y="228600"/>
            <a:ext cx="2324100" cy="1676400"/>
            <a:chOff x="252248" y="228600"/>
            <a:chExt cx="2324100" cy="1676400"/>
          </a:xfrm>
        </p:grpSpPr>
        <p:pic>
          <p:nvPicPr>
            <p:cNvPr id="16385" name="Imagen 18" descr="23 SAMPL8 molecules">
              <a:extLst>
                <a:ext uri="{FF2B5EF4-FFF2-40B4-BE49-F238E27FC236}">
                  <a16:creationId xmlns:a16="http://schemas.microsoft.com/office/drawing/2014/main" xmlns="" id="{FBD63117-D6DB-C341-BBD4-867FF61DDD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69" t="53542" r="33043" b="29716"/>
            <a:stretch>
              <a:fillRect/>
            </a:stretch>
          </p:blipFill>
          <p:spPr bwMode="auto">
            <a:xfrm>
              <a:off x="252248" y="228600"/>
              <a:ext cx="2324100" cy="16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lecha derecha 6">
              <a:extLst>
                <a:ext uri="{FF2B5EF4-FFF2-40B4-BE49-F238E27FC236}">
                  <a16:creationId xmlns:a16="http://schemas.microsoft.com/office/drawing/2014/main" xmlns="" id="{B6CC736D-2CAC-184C-B256-540F543832EE}"/>
                </a:ext>
              </a:extLst>
            </p:cNvPr>
            <p:cNvSpPr/>
            <p:nvPr/>
          </p:nvSpPr>
          <p:spPr>
            <a:xfrm rot="4202952">
              <a:off x="976492" y="352097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Flecha derecha 7">
              <a:extLst>
                <a:ext uri="{FF2B5EF4-FFF2-40B4-BE49-F238E27FC236}">
                  <a16:creationId xmlns:a16="http://schemas.microsoft.com/office/drawing/2014/main" xmlns="" id="{7A763596-A11F-8241-9A39-13D8AD70B3A1}"/>
                </a:ext>
              </a:extLst>
            </p:cNvPr>
            <p:cNvSpPr/>
            <p:nvPr/>
          </p:nvSpPr>
          <p:spPr>
            <a:xfrm rot="6924639">
              <a:off x="1392935" y="329926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5C9FD7F-FAE1-094A-B829-643EFCD00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0" y="3943350"/>
            <a:ext cx="4241800" cy="2476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05A1C7C-C021-014B-9D1C-BB2BCF3AACD6}"/>
              </a:ext>
            </a:extLst>
          </p:cNvPr>
          <p:cNvSpPr/>
          <p:nvPr/>
        </p:nvSpPr>
        <p:spPr>
          <a:xfrm>
            <a:off x="1414298" y="2208937"/>
            <a:ext cx="201470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 </a:t>
            </a:r>
            <a:r>
              <a:rPr lang="x-none" b="1" dirty="0">
                <a:solidFill>
                  <a:srgbClr val="002060"/>
                </a:solidFill>
              </a:rPr>
              <a:t>pH 	  logD</a:t>
            </a:r>
          </a:p>
          <a:p>
            <a:r>
              <a:rPr lang="x-none" dirty="0"/>
              <a:t>  0.00	  0.52</a:t>
            </a:r>
          </a:p>
          <a:p>
            <a:r>
              <a:rPr lang="x-none" dirty="0"/>
              <a:t>  0.50	  0.52</a:t>
            </a:r>
          </a:p>
          <a:p>
            <a:r>
              <a:rPr lang="x-none" dirty="0"/>
              <a:t>  1.00	  0.52</a:t>
            </a:r>
          </a:p>
          <a:p>
            <a:r>
              <a:rPr lang="x-none" dirty="0"/>
              <a:t>  1.50	  0.52</a:t>
            </a:r>
          </a:p>
          <a:p>
            <a:r>
              <a:rPr lang="x-none" dirty="0"/>
              <a:t>  2.00	  0.53</a:t>
            </a:r>
          </a:p>
          <a:p>
            <a:r>
              <a:rPr lang="x-none" dirty="0"/>
              <a:t>  2.50	  0.55</a:t>
            </a:r>
          </a:p>
          <a:p>
            <a:r>
              <a:rPr lang="x-none" dirty="0"/>
              <a:t>  3.00	  0.61</a:t>
            </a:r>
          </a:p>
          <a:p>
            <a:r>
              <a:rPr lang="x-none" dirty="0"/>
              <a:t>  3.50	  0.75</a:t>
            </a:r>
          </a:p>
          <a:p>
            <a:r>
              <a:rPr lang="x-none" dirty="0"/>
              <a:t>  4.00	  1.02</a:t>
            </a:r>
          </a:p>
          <a:p>
            <a:r>
              <a:rPr lang="x-none" dirty="0"/>
              <a:t>  4.50	  1.35</a:t>
            </a:r>
          </a:p>
          <a:p>
            <a:r>
              <a:rPr lang="x-none" dirty="0"/>
              <a:t>  5.00	  1.64</a:t>
            </a:r>
          </a:p>
          <a:p>
            <a:r>
              <a:rPr lang="x-none" dirty="0"/>
              <a:t>  5.50	  1.83</a:t>
            </a:r>
          </a:p>
          <a:p>
            <a:r>
              <a:rPr lang="x-none" dirty="0"/>
              <a:t>  6.00	  1.91</a:t>
            </a:r>
          </a:p>
          <a:p>
            <a:r>
              <a:rPr lang="x-none" dirty="0"/>
              <a:t>  6.50	  1.94</a:t>
            </a:r>
          </a:p>
          <a:p>
            <a:r>
              <a:rPr lang="x-none" dirty="0"/>
              <a:t>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4140E7D-1210-C34F-BA72-EE15E43B3B4F}"/>
              </a:ext>
            </a:extLst>
          </p:cNvPr>
          <p:cNvSpPr/>
          <p:nvPr/>
        </p:nvSpPr>
        <p:spPr>
          <a:xfrm>
            <a:off x="3605048" y="2221637"/>
            <a:ext cx="201470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pH 	  logD</a:t>
            </a:r>
            <a:endParaRPr lang="x-none" dirty="0"/>
          </a:p>
          <a:p>
            <a:r>
              <a:rPr lang="x-none" dirty="0"/>
              <a:t>  7.00	  1.95</a:t>
            </a:r>
          </a:p>
          <a:p>
            <a:r>
              <a:rPr lang="x-none" dirty="0"/>
              <a:t>  7.50	  1.95</a:t>
            </a:r>
          </a:p>
          <a:p>
            <a:r>
              <a:rPr lang="x-none" dirty="0"/>
              <a:t>  8.00	  1.95</a:t>
            </a:r>
          </a:p>
          <a:p>
            <a:r>
              <a:rPr lang="x-none" dirty="0"/>
              <a:t>  8.50	  1.95</a:t>
            </a:r>
          </a:p>
          <a:p>
            <a:r>
              <a:rPr lang="x-none" dirty="0"/>
              <a:t>  9.00	  1.95</a:t>
            </a:r>
          </a:p>
          <a:p>
            <a:r>
              <a:rPr lang="x-none" dirty="0"/>
              <a:t>  9.50	  1.95</a:t>
            </a:r>
          </a:p>
          <a:p>
            <a:r>
              <a:rPr lang="x-none" dirty="0"/>
              <a:t> 10.00	  1.94</a:t>
            </a:r>
          </a:p>
          <a:p>
            <a:r>
              <a:rPr lang="x-none" dirty="0"/>
              <a:t> 10.50	  1.91</a:t>
            </a:r>
          </a:p>
          <a:p>
            <a:r>
              <a:rPr lang="x-none" dirty="0"/>
              <a:t> 11.00	  1.84</a:t>
            </a:r>
          </a:p>
          <a:p>
            <a:r>
              <a:rPr lang="x-none" dirty="0"/>
              <a:t> 11.50	  1.69</a:t>
            </a:r>
          </a:p>
          <a:p>
            <a:r>
              <a:rPr lang="x-none" dirty="0"/>
              <a:t> 12.00	  1.46</a:t>
            </a:r>
          </a:p>
          <a:p>
            <a:r>
              <a:rPr lang="x-none" dirty="0"/>
              <a:t> 12.50	  1.24</a:t>
            </a:r>
          </a:p>
          <a:p>
            <a:r>
              <a:rPr lang="x-none" dirty="0"/>
              <a:t> 13.00	  1.10</a:t>
            </a:r>
          </a:p>
          <a:p>
            <a:r>
              <a:rPr lang="x-none" dirty="0"/>
              <a:t> 13.50	  1.02</a:t>
            </a:r>
          </a:p>
          <a:p>
            <a:r>
              <a:rPr lang="x-none" dirty="0"/>
              <a:t> 14.00	  0.91</a:t>
            </a:r>
          </a:p>
        </p:txBody>
      </p:sp>
    </p:spTree>
    <p:extLst>
      <p:ext uri="{BB962C8B-B14F-4D97-AF65-F5344CB8AC3E}">
        <p14:creationId xmlns:p14="http://schemas.microsoft.com/office/powerpoint/2010/main" val="2161297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542" y="11837"/>
            <a:ext cx="10515600" cy="1325563"/>
          </a:xfrm>
        </p:spPr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SAMPL8-16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5084564" y="4635634"/>
            <a:ext cx="964348" cy="215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 flipV="1">
            <a:off x="8879629" y="4062489"/>
            <a:ext cx="1140898" cy="683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042" y="3014783"/>
            <a:ext cx="2370711" cy="13053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54" y="3037331"/>
            <a:ext cx="2389428" cy="13195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792" y="1449295"/>
            <a:ext cx="2413352" cy="12603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792" y="4062488"/>
            <a:ext cx="2529706" cy="139095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9315" y="2408958"/>
            <a:ext cx="2354932" cy="1491457"/>
          </a:xfrm>
          <a:prstGeom prst="rect">
            <a:avLst/>
          </a:prstGeom>
        </p:spPr>
      </p:pic>
      <p:cxnSp>
        <p:nvCxnSpPr>
          <p:cNvPr id="13" name="Conector recto de flecha 12"/>
          <p:cNvCxnSpPr/>
          <p:nvPr/>
        </p:nvCxnSpPr>
        <p:spPr>
          <a:xfrm>
            <a:off x="2724586" y="3667434"/>
            <a:ext cx="6950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V="1">
            <a:off x="5213723" y="2489367"/>
            <a:ext cx="835189" cy="440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>
            <a:off x="8588144" y="2231888"/>
            <a:ext cx="1163303" cy="4777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10246645" y="3865399"/>
            <a:ext cx="138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Tengo dudas</a:t>
            </a:r>
            <a:endParaRPr lang="es-ES" dirty="0"/>
          </a:p>
        </p:txBody>
      </p:sp>
      <p:sp>
        <p:nvSpPr>
          <p:cNvPr id="23" name="Rectángulo redondeado 22"/>
          <p:cNvSpPr/>
          <p:nvPr/>
        </p:nvSpPr>
        <p:spPr>
          <a:xfrm>
            <a:off x="3419605" y="2955248"/>
            <a:ext cx="2767550" cy="140255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2331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FA00AFB7-0E90-334C-928C-4963798E3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862" y="147930"/>
            <a:ext cx="9054662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b="1" dirty="0">
                <a:latin typeface="Helvetica" pitchFamily="2" charset="0"/>
                <a:cs typeface="Times New Roman" panose="02020603050405020304" pitchFamily="18" charset="0"/>
              </a:rPr>
              <a:t>Nombre IUPAC</a:t>
            </a: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(4-((2-amino-6-bromo-1H-benzo[d]imidazol-1-yl)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methyl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)tetrahydro-2H-pyran-4-yl)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methanol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b="1" dirty="0">
                <a:latin typeface="Helvetica" pitchFamily="2" charset="0"/>
                <a:cs typeface="Times New Roman" panose="02020603050405020304" pitchFamily="18" charset="0"/>
              </a:rPr>
              <a:t>SMILES: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Nc1nc2ccc(Br)cc2n1CC1(CO)CCOCC1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b="1" dirty="0">
                <a:latin typeface="Helvetica" pitchFamily="2" charset="0"/>
                <a:cs typeface="Times New Roman" panose="02020603050405020304" pitchFamily="18" charset="0"/>
              </a:rPr>
              <a:t>Torsiones activas</a:t>
            </a: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: </a:t>
            </a:r>
            <a:r>
              <a:rPr lang="es-ES" altLang="es-ES" dirty="0" smtClean="0">
                <a:latin typeface="Helvetica" pitchFamily="2" charset="0"/>
                <a:cs typeface="Times New Roman" panose="02020603050405020304" pitchFamily="18" charset="0"/>
              </a:rPr>
              <a:t>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38</a:t>
            </a:r>
            <a:r>
              <a:rPr lang="es-ES" alt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" alt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dirty="0" smtClean="0">
                <a:latin typeface="Helvetica" pitchFamily="2" charset="0"/>
                <a:cs typeface="Times New Roman" panose="02020603050405020304" pitchFamily="18" charset="0"/>
              </a:rPr>
              <a:t>Comentarios</a:t>
            </a: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 - Mantengo la rotación del –OH porque quizás la orientación podría acercarse al resto de la molécula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FF525910-3A37-A144-8F29-688E7B17F47E}"/>
              </a:ext>
            </a:extLst>
          </p:cNvPr>
          <p:cNvGrpSpPr/>
          <p:nvPr/>
        </p:nvGrpSpPr>
        <p:grpSpPr>
          <a:xfrm>
            <a:off x="189186" y="239328"/>
            <a:ext cx="2032000" cy="1900964"/>
            <a:chOff x="189186" y="239328"/>
            <a:chExt cx="2032000" cy="1900964"/>
          </a:xfrm>
        </p:grpSpPr>
        <p:pic>
          <p:nvPicPr>
            <p:cNvPr id="17409" name="Imagen 19" descr="23 SAMPL8 molecules">
              <a:extLst>
                <a:ext uri="{FF2B5EF4-FFF2-40B4-BE49-F238E27FC236}">
                  <a16:creationId xmlns:a16="http://schemas.microsoft.com/office/drawing/2014/main" xmlns="" id="{487264AB-6105-6641-83BE-996438820E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87" t="53426" r="16441" b="29832"/>
            <a:stretch>
              <a:fillRect/>
            </a:stretch>
          </p:blipFill>
          <p:spPr bwMode="auto">
            <a:xfrm>
              <a:off x="189186" y="463892"/>
              <a:ext cx="2032000" cy="16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lecha derecha 6">
              <a:extLst>
                <a:ext uri="{FF2B5EF4-FFF2-40B4-BE49-F238E27FC236}">
                  <a16:creationId xmlns:a16="http://schemas.microsoft.com/office/drawing/2014/main" xmlns="" id="{D905D0BE-22E4-3A42-8152-9145194C4D29}"/>
                </a:ext>
              </a:extLst>
            </p:cNvPr>
            <p:cNvSpPr/>
            <p:nvPr/>
          </p:nvSpPr>
          <p:spPr>
            <a:xfrm rot="573707">
              <a:off x="937171" y="779202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Flecha derecha 7">
              <a:extLst>
                <a:ext uri="{FF2B5EF4-FFF2-40B4-BE49-F238E27FC236}">
                  <a16:creationId xmlns:a16="http://schemas.microsoft.com/office/drawing/2014/main" xmlns="" id="{31BB8031-A635-204A-A0E6-740BE0F19363}"/>
                </a:ext>
              </a:extLst>
            </p:cNvPr>
            <p:cNvSpPr/>
            <p:nvPr/>
          </p:nvSpPr>
          <p:spPr>
            <a:xfrm rot="7343824">
              <a:off x="1499476" y="409209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Flecha derecha 8">
              <a:extLst>
                <a:ext uri="{FF2B5EF4-FFF2-40B4-BE49-F238E27FC236}">
                  <a16:creationId xmlns:a16="http://schemas.microsoft.com/office/drawing/2014/main" xmlns="" id="{EA3C7288-EDEE-8746-BA22-75054D27F66A}"/>
                </a:ext>
              </a:extLst>
            </p:cNvPr>
            <p:cNvSpPr/>
            <p:nvPr/>
          </p:nvSpPr>
          <p:spPr>
            <a:xfrm rot="4207015">
              <a:off x="1159391" y="307645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0" name="Flecha derecha 9">
              <a:extLst>
                <a:ext uri="{FF2B5EF4-FFF2-40B4-BE49-F238E27FC236}">
                  <a16:creationId xmlns:a16="http://schemas.microsoft.com/office/drawing/2014/main" xmlns="" id="{B3FAABAA-03E8-F84A-9658-FFCD8C7A3DF4}"/>
                </a:ext>
              </a:extLst>
            </p:cNvPr>
            <p:cNvSpPr/>
            <p:nvPr/>
          </p:nvSpPr>
          <p:spPr>
            <a:xfrm rot="15134050">
              <a:off x="1347283" y="894199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DFC5A85-812D-2A47-94B4-BE8071AE6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150" y="2875871"/>
            <a:ext cx="4178300" cy="3695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8783F1-9326-7F4D-9AD6-2804A0D846DD}"/>
              </a:ext>
            </a:extLst>
          </p:cNvPr>
          <p:cNvSpPr/>
          <p:nvPr/>
        </p:nvSpPr>
        <p:spPr>
          <a:xfrm>
            <a:off x="2563862" y="2333685"/>
            <a:ext cx="203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 </a:t>
            </a:r>
            <a:r>
              <a:rPr lang="x-none" b="1" dirty="0">
                <a:solidFill>
                  <a:srgbClr val="002060"/>
                </a:solidFill>
              </a:rPr>
              <a:t>pH 	  logD</a:t>
            </a:r>
          </a:p>
          <a:p>
            <a:r>
              <a:rPr lang="x-none" dirty="0"/>
              <a:t>  0.00	  0.27</a:t>
            </a:r>
          </a:p>
          <a:p>
            <a:r>
              <a:rPr lang="x-none" dirty="0"/>
              <a:t>  0.50	  0.27</a:t>
            </a:r>
          </a:p>
          <a:p>
            <a:r>
              <a:rPr lang="x-none" dirty="0"/>
              <a:t>  1.00	  0.27</a:t>
            </a:r>
          </a:p>
          <a:p>
            <a:r>
              <a:rPr lang="x-none" dirty="0"/>
              <a:t>  1.50	  0.27</a:t>
            </a:r>
          </a:p>
          <a:p>
            <a:r>
              <a:rPr lang="x-none" dirty="0"/>
              <a:t>  2.00	  0.27</a:t>
            </a:r>
          </a:p>
          <a:p>
            <a:r>
              <a:rPr lang="x-none" dirty="0"/>
              <a:t>  2.50	  0.27</a:t>
            </a:r>
          </a:p>
          <a:p>
            <a:r>
              <a:rPr lang="x-none" dirty="0"/>
              <a:t>  3.00	  0.28</a:t>
            </a:r>
          </a:p>
          <a:p>
            <a:r>
              <a:rPr lang="x-none" dirty="0"/>
              <a:t>  3.50	  0.28</a:t>
            </a:r>
          </a:p>
          <a:p>
            <a:r>
              <a:rPr lang="x-none" dirty="0"/>
              <a:t>  4.00	  0.28</a:t>
            </a:r>
          </a:p>
          <a:p>
            <a:r>
              <a:rPr lang="x-none" dirty="0"/>
              <a:t>  4.50	  0.29</a:t>
            </a:r>
          </a:p>
          <a:p>
            <a:r>
              <a:rPr lang="x-none" dirty="0"/>
              <a:t>  5.00	  0.32</a:t>
            </a:r>
          </a:p>
          <a:p>
            <a:r>
              <a:rPr lang="x-none" dirty="0"/>
              <a:t>  5.50	  0.39</a:t>
            </a:r>
          </a:p>
          <a:p>
            <a:r>
              <a:rPr lang="x-none" dirty="0"/>
              <a:t>  6.00	  0.57</a:t>
            </a:r>
          </a:p>
          <a:p>
            <a:r>
              <a:rPr lang="x-none" dirty="0"/>
              <a:t>  6.50	  0.86</a:t>
            </a:r>
          </a:p>
          <a:p>
            <a:r>
              <a:rPr lang="x-none" dirty="0"/>
              <a:t>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FCF9B79-9259-B24C-B94E-3BFEE1077813}"/>
              </a:ext>
            </a:extLst>
          </p:cNvPr>
          <p:cNvSpPr/>
          <p:nvPr/>
        </p:nvSpPr>
        <p:spPr>
          <a:xfrm>
            <a:off x="4464819" y="2299057"/>
            <a:ext cx="203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pH 	  logD</a:t>
            </a:r>
          </a:p>
          <a:p>
            <a:r>
              <a:rPr lang="x-none" dirty="0"/>
              <a:t>  7.00	  1.22</a:t>
            </a:r>
          </a:p>
          <a:p>
            <a:r>
              <a:rPr lang="x-none" dirty="0"/>
              <a:t>  7.50	  1.53</a:t>
            </a:r>
          </a:p>
          <a:p>
            <a:r>
              <a:rPr lang="x-none" dirty="0"/>
              <a:t>  8.00	  1.73</a:t>
            </a:r>
          </a:p>
          <a:p>
            <a:r>
              <a:rPr lang="x-none" dirty="0"/>
              <a:t>  8.50	  1.82</a:t>
            </a:r>
          </a:p>
          <a:p>
            <a:r>
              <a:rPr lang="x-none" dirty="0"/>
              <a:t>  9.00	  1.85</a:t>
            </a:r>
          </a:p>
          <a:p>
            <a:r>
              <a:rPr lang="x-none" dirty="0"/>
              <a:t>  9.50	  1.86</a:t>
            </a:r>
          </a:p>
          <a:p>
            <a:r>
              <a:rPr lang="x-none" dirty="0"/>
              <a:t> 10.00	  1.87</a:t>
            </a:r>
          </a:p>
          <a:p>
            <a:r>
              <a:rPr lang="x-none" dirty="0"/>
              <a:t> 10.50	  1.87</a:t>
            </a:r>
          </a:p>
          <a:p>
            <a:r>
              <a:rPr lang="x-none" dirty="0"/>
              <a:t> 11.00	  1.87</a:t>
            </a:r>
          </a:p>
          <a:p>
            <a:r>
              <a:rPr lang="x-none" dirty="0"/>
              <a:t> 11.50	  1.87</a:t>
            </a:r>
          </a:p>
          <a:p>
            <a:r>
              <a:rPr lang="x-none" dirty="0"/>
              <a:t> 12.00	  1.87</a:t>
            </a:r>
          </a:p>
          <a:p>
            <a:r>
              <a:rPr lang="x-none" dirty="0"/>
              <a:t> 12.50	  1.87</a:t>
            </a:r>
          </a:p>
          <a:p>
            <a:r>
              <a:rPr lang="x-none" dirty="0"/>
              <a:t> 13.00	  1.87</a:t>
            </a:r>
          </a:p>
          <a:p>
            <a:r>
              <a:rPr lang="x-none" dirty="0"/>
              <a:t> 13.50	  1.86</a:t>
            </a:r>
          </a:p>
          <a:p>
            <a:r>
              <a:rPr lang="x-none" dirty="0"/>
              <a:t> 14.00	  1.83</a:t>
            </a:r>
          </a:p>
        </p:txBody>
      </p:sp>
    </p:spTree>
    <p:extLst>
      <p:ext uri="{BB962C8B-B14F-4D97-AF65-F5344CB8AC3E}">
        <p14:creationId xmlns:p14="http://schemas.microsoft.com/office/powerpoint/2010/main" val="2295791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542" y="11837"/>
            <a:ext cx="10515600" cy="1325563"/>
          </a:xfrm>
        </p:spPr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SAMPL8-17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5296988" y="3495245"/>
            <a:ext cx="6950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992" y="2547242"/>
            <a:ext cx="2839719" cy="189600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07" y="2458071"/>
            <a:ext cx="2693885" cy="1940239"/>
          </a:xfrm>
          <a:prstGeom prst="rect">
            <a:avLst/>
          </a:prstGeom>
        </p:spPr>
      </p:pic>
      <p:sp>
        <p:nvSpPr>
          <p:cNvPr id="15" name="Rectángulo redondeado 14"/>
          <p:cNvSpPr/>
          <p:nvPr/>
        </p:nvSpPr>
        <p:spPr>
          <a:xfrm>
            <a:off x="6199596" y="2257416"/>
            <a:ext cx="3113687" cy="23271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0504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C5A09485-F2DF-2043-9154-47F51E889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5E069712-97D4-934D-BC8D-F1A8B8085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483" y="236933"/>
            <a:ext cx="9054662" cy="17543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b="1" dirty="0">
                <a:latin typeface="Helvetica" pitchFamily="2" charset="0"/>
                <a:cs typeface="Times New Roman" panose="02020603050405020304" pitchFamily="18" charset="0"/>
              </a:rPr>
              <a:t>Nombre IUPAC</a:t>
            </a: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2-chloro-N-(3,4-dimethoxyphenyl)quinazolin-4-amine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b="1" dirty="0">
                <a:latin typeface="Helvetica" pitchFamily="2" charset="0"/>
                <a:cs typeface="Times New Roman" panose="02020603050405020304" pitchFamily="18" charset="0"/>
              </a:rPr>
              <a:t>SMILES: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COc1ccc(Nc2nc(Cl)nc3ccccc23)cc1OC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b="1" dirty="0">
                <a:latin typeface="Helvetica" pitchFamily="2" charset="0"/>
                <a:cs typeface="Times New Roman" panose="02020603050405020304" pitchFamily="18" charset="0"/>
              </a:rPr>
              <a:t>Torsiones activas</a:t>
            </a: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: </a:t>
            </a:r>
            <a:r>
              <a:rPr lang="es-ES" altLang="es-ES" dirty="0" smtClean="0">
                <a:latin typeface="Helvetica" pitchFamily="2" charset="0"/>
                <a:cs typeface="Times New Roman" panose="02020603050405020304" pitchFamily="18" charset="0"/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36</a:t>
            </a:r>
            <a:r>
              <a:rPr lang="es-ES" alt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" alt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b="1" dirty="0" smtClean="0">
                <a:latin typeface="Helvetica" pitchFamily="2" charset="0"/>
                <a:cs typeface="Times New Roman" panose="02020603050405020304" pitchFamily="18" charset="0"/>
              </a:rPr>
              <a:t>Comentarios</a:t>
            </a: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 - No considero la rotación de los dos </a:t>
            </a:r>
            <a:r>
              <a:rPr lang="es-ES" altLang="es-ES" dirty="0" err="1">
                <a:latin typeface="Helvetica" pitchFamily="2" charset="0"/>
                <a:cs typeface="Times New Roman" panose="02020603050405020304" pitchFamily="18" charset="0"/>
              </a:rPr>
              <a:t>metoxis</a:t>
            </a: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 por poco relevante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xmlns="" id="{AF648285-1D2F-AA4C-9CAB-3A88C92EE891}"/>
              </a:ext>
            </a:extLst>
          </p:cNvPr>
          <p:cNvGrpSpPr/>
          <p:nvPr/>
        </p:nvGrpSpPr>
        <p:grpSpPr>
          <a:xfrm>
            <a:off x="563737" y="199696"/>
            <a:ext cx="1765300" cy="1828800"/>
            <a:chOff x="231228" y="199696"/>
            <a:chExt cx="1765300" cy="1828800"/>
          </a:xfrm>
        </p:grpSpPr>
        <p:pic>
          <p:nvPicPr>
            <p:cNvPr id="18433" name="Imagen 20" descr="23 SAMPL8 molecules">
              <a:extLst>
                <a:ext uri="{FF2B5EF4-FFF2-40B4-BE49-F238E27FC236}">
                  <a16:creationId xmlns:a16="http://schemas.microsoft.com/office/drawing/2014/main" xmlns="" id="{5A92EDE5-678E-2149-9A8A-08F026CA8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502" t="52039" r="1917" b="29710"/>
            <a:stretch>
              <a:fillRect/>
            </a:stretch>
          </p:blipFill>
          <p:spPr bwMode="auto">
            <a:xfrm>
              <a:off x="231228" y="199696"/>
              <a:ext cx="17653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lecha derecha 6">
              <a:extLst>
                <a:ext uri="{FF2B5EF4-FFF2-40B4-BE49-F238E27FC236}">
                  <a16:creationId xmlns:a16="http://schemas.microsoft.com/office/drawing/2014/main" xmlns="" id="{431AF0BE-D54F-724D-9FF6-FD6D45E197CA}"/>
                </a:ext>
              </a:extLst>
            </p:cNvPr>
            <p:cNvSpPr/>
            <p:nvPr/>
          </p:nvSpPr>
          <p:spPr>
            <a:xfrm rot="10800000">
              <a:off x="1525751" y="837703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Flecha derecha 7">
              <a:extLst>
                <a:ext uri="{FF2B5EF4-FFF2-40B4-BE49-F238E27FC236}">
                  <a16:creationId xmlns:a16="http://schemas.microsoft.com/office/drawing/2014/main" xmlns="" id="{141E18C3-2CBA-7849-ACF0-0973DD091E8C}"/>
                </a:ext>
              </a:extLst>
            </p:cNvPr>
            <p:cNvSpPr/>
            <p:nvPr/>
          </p:nvSpPr>
          <p:spPr>
            <a:xfrm rot="13854572">
              <a:off x="1256204" y="1258113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A08C1F5-07EB-C849-9DCF-19963BAA3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300" y="2787650"/>
            <a:ext cx="3822700" cy="3822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2B4A94E-0A06-FB47-A8B0-91BB194452D5}"/>
              </a:ext>
            </a:extLst>
          </p:cNvPr>
          <p:cNvSpPr/>
          <p:nvPr/>
        </p:nvSpPr>
        <p:spPr>
          <a:xfrm>
            <a:off x="2707983" y="2086035"/>
            <a:ext cx="22946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 </a:t>
            </a:r>
            <a:r>
              <a:rPr lang="x-none" b="1" dirty="0">
                <a:solidFill>
                  <a:srgbClr val="002060"/>
                </a:solidFill>
              </a:rPr>
              <a:t>pH 	  logD</a:t>
            </a:r>
          </a:p>
          <a:p>
            <a:r>
              <a:rPr lang="x-none" dirty="0"/>
              <a:t>  0.00	  2.31</a:t>
            </a:r>
          </a:p>
          <a:p>
            <a:r>
              <a:rPr lang="x-none" dirty="0"/>
              <a:t>  0.50	  2.65</a:t>
            </a:r>
          </a:p>
          <a:p>
            <a:r>
              <a:rPr lang="x-none" dirty="0"/>
              <a:t>  1.00	  3.03</a:t>
            </a:r>
          </a:p>
          <a:p>
            <a:r>
              <a:rPr lang="x-none" dirty="0"/>
              <a:t>  1.50	  3.33</a:t>
            </a:r>
          </a:p>
          <a:p>
            <a:r>
              <a:rPr lang="x-none" dirty="0"/>
              <a:t>  2.00	  3.51</a:t>
            </a:r>
          </a:p>
          <a:p>
            <a:r>
              <a:rPr lang="x-none" dirty="0"/>
              <a:t>  2.50	  3.59</a:t>
            </a:r>
          </a:p>
          <a:p>
            <a:r>
              <a:rPr lang="x-none" dirty="0"/>
              <a:t>  3.00	  3.62</a:t>
            </a:r>
          </a:p>
          <a:p>
            <a:r>
              <a:rPr lang="x-none" dirty="0"/>
              <a:t>  3.50	  3.63</a:t>
            </a:r>
          </a:p>
          <a:p>
            <a:r>
              <a:rPr lang="x-none" dirty="0"/>
              <a:t>  4.00	  3.63</a:t>
            </a:r>
          </a:p>
          <a:p>
            <a:r>
              <a:rPr lang="x-none" dirty="0"/>
              <a:t>  4.50	  3.63</a:t>
            </a:r>
          </a:p>
          <a:p>
            <a:r>
              <a:rPr lang="x-none" dirty="0"/>
              <a:t>  5.00	  3.63</a:t>
            </a:r>
          </a:p>
          <a:p>
            <a:r>
              <a:rPr lang="x-none" dirty="0"/>
              <a:t>  5.50	  3.63</a:t>
            </a:r>
          </a:p>
          <a:p>
            <a:r>
              <a:rPr lang="x-none" dirty="0"/>
              <a:t>  6.00	  3.63</a:t>
            </a:r>
          </a:p>
          <a:p>
            <a:r>
              <a:rPr lang="x-none" dirty="0"/>
              <a:t>  6.50	  3.63</a:t>
            </a:r>
          </a:p>
          <a:p>
            <a:r>
              <a:rPr lang="x-none" dirty="0"/>
              <a:t>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B1847A4-B5C0-FF43-B987-D9109CF359E7}"/>
              </a:ext>
            </a:extLst>
          </p:cNvPr>
          <p:cNvSpPr/>
          <p:nvPr/>
        </p:nvSpPr>
        <p:spPr>
          <a:xfrm>
            <a:off x="5002623" y="1958253"/>
            <a:ext cx="22946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pH 	  logD</a:t>
            </a:r>
            <a:endParaRPr lang="x-none" dirty="0"/>
          </a:p>
          <a:p>
            <a:r>
              <a:rPr lang="x-none" dirty="0"/>
              <a:t>  7.00	  3.63</a:t>
            </a:r>
          </a:p>
          <a:p>
            <a:r>
              <a:rPr lang="x-none" dirty="0"/>
              <a:t>  7.50	  3.63</a:t>
            </a:r>
          </a:p>
          <a:p>
            <a:r>
              <a:rPr lang="x-none" dirty="0"/>
              <a:t>  8.00	  3.63</a:t>
            </a:r>
          </a:p>
          <a:p>
            <a:r>
              <a:rPr lang="x-none" dirty="0"/>
              <a:t>  8.50	  3.63</a:t>
            </a:r>
          </a:p>
          <a:p>
            <a:r>
              <a:rPr lang="x-none" dirty="0"/>
              <a:t>  9.00	  3.63</a:t>
            </a:r>
          </a:p>
          <a:p>
            <a:r>
              <a:rPr lang="x-none" dirty="0"/>
              <a:t>  9.50	  3.63</a:t>
            </a:r>
          </a:p>
          <a:p>
            <a:r>
              <a:rPr lang="x-none" dirty="0"/>
              <a:t> 10.00	  3.63</a:t>
            </a:r>
          </a:p>
          <a:p>
            <a:r>
              <a:rPr lang="x-none" dirty="0"/>
              <a:t> 10.50	  3.63</a:t>
            </a:r>
          </a:p>
          <a:p>
            <a:r>
              <a:rPr lang="x-none" dirty="0"/>
              <a:t> 11.00	  3.63</a:t>
            </a:r>
          </a:p>
          <a:p>
            <a:r>
              <a:rPr lang="x-none" dirty="0"/>
              <a:t> 11.50	  3.63</a:t>
            </a:r>
          </a:p>
          <a:p>
            <a:r>
              <a:rPr lang="x-none" dirty="0"/>
              <a:t> 12.00	  3.63</a:t>
            </a:r>
          </a:p>
          <a:p>
            <a:r>
              <a:rPr lang="x-none" dirty="0"/>
              <a:t> 12.50	  3.63</a:t>
            </a:r>
          </a:p>
          <a:p>
            <a:r>
              <a:rPr lang="x-none" dirty="0"/>
              <a:t> 13.00	  3.63</a:t>
            </a:r>
          </a:p>
          <a:p>
            <a:r>
              <a:rPr lang="x-none" dirty="0"/>
              <a:t> 13.50	  3.63</a:t>
            </a:r>
          </a:p>
          <a:p>
            <a:r>
              <a:rPr lang="x-none" dirty="0"/>
              <a:t> 14.00	  3.63</a:t>
            </a:r>
          </a:p>
        </p:txBody>
      </p:sp>
    </p:spTree>
    <p:extLst>
      <p:ext uri="{BB962C8B-B14F-4D97-AF65-F5344CB8AC3E}">
        <p14:creationId xmlns:p14="http://schemas.microsoft.com/office/powerpoint/2010/main" val="32111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3418" y="192024"/>
            <a:ext cx="10515600" cy="1325563"/>
          </a:xfrm>
        </p:spPr>
        <p:txBody>
          <a:bodyPr/>
          <a:lstStyle/>
          <a:p>
            <a:r>
              <a:rPr lang="es-ES" b="1" dirty="0" err="1" smtClean="0"/>
              <a:t>Sampling</a:t>
            </a:r>
            <a:endParaRPr lang="es-ES" b="1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xmlns="" id="{86F4680E-95A3-7B45-8E0D-5D1C3B00C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915685"/>
              </p:ext>
            </p:extLst>
          </p:nvPr>
        </p:nvGraphicFramePr>
        <p:xfrm>
          <a:off x="806298" y="1289304"/>
          <a:ext cx="5487097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148">
                  <a:extLst>
                    <a:ext uri="{9D8B030D-6E8A-4147-A177-3AD203B41FA5}">
                      <a16:colId xmlns:a16="http://schemas.microsoft.com/office/drawing/2014/main" xmlns="" val="3812853938"/>
                    </a:ext>
                  </a:extLst>
                </a:gridCol>
                <a:gridCol w="1419796">
                  <a:extLst>
                    <a:ext uri="{9D8B030D-6E8A-4147-A177-3AD203B41FA5}">
                      <a16:colId xmlns:a16="http://schemas.microsoft.com/office/drawing/2014/main" xmlns="" val="2205546369"/>
                    </a:ext>
                  </a:extLst>
                </a:gridCol>
                <a:gridCol w="1315148"/>
                <a:gridCol w="143700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Compound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Propuesta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Compound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Propuesta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473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SAMPL8-1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 smtClean="0">
                          <a:solidFill>
                            <a:srgbClr val="00B050"/>
                          </a:solidFill>
                        </a:rPr>
                        <a:t>Classical</a:t>
                      </a:r>
                      <a:r>
                        <a:rPr lang="es-ES" b="1" baseline="0" dirty="0" smtClean="0">
                          <a:solidFill>
                            <a:srgbClr val="00B050"/>
                          </a:solidFill>
                        </a:rPr>
                        <a:t> MD</a:t>
                      </a:r>
                      <a:endParaRPr lang="es-E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SAMPL8-13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REMD</a:t>
                      </a:r>
                      <a:endParaRPr lang="es-E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74511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err="1" smtClean="0">
                          <a:solidFill>
                            <a:srgbClr val="00B050"/>
                          </a:solidFill>
                        </a:rPr>
                        <a:t>Classical</a:t>
                      </a:r>
                      <a:r>
                        <a:rPr lang="es-ES" b="1" baseline="0" dirty="0" smtClean="0">
                          <a:solidFill>
                            <a:srgbClr val="00B050"/>
                          </a:solidFill>
                        </a:rPr>
                        <a:t> MD</a:t>
                      </a:r>
                      <a:endParaRPr lang="es-ES" b="1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SAMPL8-14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err="1" smtClean="0">
                          <a:solidFill>
                            <a:srgbClr val="00B050"/>
                          </a:solidFill>
                        </a:rPr>
                        <a:t>Classical</a:t>
                      </a:r>
                      <a:r>
                        <a:rPr lang="es-ES" b="1" baseline="0" dirty="0" smtClean="0">
                          <a:solidFill>
                            <a:srgbClr val="00B050"/>
                          </a:solidFill>
                        </a:rPr>
                        <a:t> MD</a:t>
                      </a:r>
                      <a:endParaRPr lang="es-ES" b="1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1712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REMD</a:t>
                      </a:r>
                      <a:endParaRPr lang="es-E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SAMPL8-15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err="1" smtClean="0">
                          <a:solidFill>
                            <a:srgbClr val="00B050"/>
                          </a:solidFill>
                        </a:rPr>
                        <a:t>Classical</a:t>
                      </a:r>
                      <a:r>
                        <a:rPr lang="es-ES" b="1" baseline="0" dirty="0" smtClean="0">
                          <a:solidFill>
                            <a:srgbClr val="00B050"/>
                          </a:solidFill>
                        </a:rPr>
                        <a:t> MD</a:t>
                      </a:r>
                      <a:endParaRPr lang="es-ES" b="1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644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SAMPL8-4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smtClean="0">
                          <a:solidFill>
                            <a:srgbClr val="FF0000"/>
                          </a:solidFill>
                        </a:rPr>
                        <a:t>REMD</a:t>
                      </a:r>
                      <a:endParaRPr lang="es-E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REMD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63817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SAMPL8-5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err="1" smtClean="0">
                          <a:solidFill>
                            <a:srgbClr val="00B050"/>
                          </a:solidFill>
                        </a:rPr>
                        <a:t>Classical</a:t>
                      </a:r>
                      <a:r>
                        <a:rPr lang="es-ES" b="1" baseline="0" dirty="0" smtClean="0">
                          <a:solidFill>
                            <a:srgbClr val="00B050"/>
                          </a:solidFill>
                        </a:rPr>
                        <a:t> MD</a:t>
                      </a:r>
                      <a:endParaRPr lang="es-ES" b="1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SAMPL8-17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REMD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1303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REMD</a:t>
                      </a:r>
                      <a:endParaRPr lang="es-E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SAMPL8-18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err="1" smtClean="0">
                          <a:solidFill>
                            <a:srgbClr val="00B050"/>
                          </a:solidFill>
                        </a:rPr>
                        <a:t>Classical</a:t>
                      </a:r>
                      <a:r>
                        <a:rPr lang="es-ES" b="1" baseline="0" dirty="0" smtClean="0">
                          <a:solidFill>
                            <a:srgbClr val="00B050"/>
                          </a:solidFill>
                        </a:rPr>
                        <a:t> MD</a:t>
                      </a:r>
                      <a:endParaRPr lang="es-ES" b="1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83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es-ES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b="0" baseline="0" dirty="0" err="1" smtClean="0">
                          <a:solidFill>
                            <a:schemeClr val="tx1"/>
                          </a:solidFill>
                        </a:rPr>
                        <a:t>Sampling</a:t>
                      </a:r>
                      <a:endParaRPr lang="es-E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SAMPL8-19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REMD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6812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es-ES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b="0" baseline="0" dirty="0" err="1" smtClean="0">
                          <a:solidFill>
                            <a:schemeClr val="tx1"/>
                          </a:solidFill>
                        </a:rPr>
                        <a:t>Sampling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 </a:t>
                      </a:r>
                      <a:r>
                        <a:rPr lang="es-ES" dirty="0" err="1" smtClean="0"/>
                        <a:t>Sampling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65837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es-ES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b="0" baseline="0" dirty="0" err="1" smtClean="0">
                          <a:solidFill>
                            <a:schemeClr val="tx1"/>
                          </a:solidFill>
                        </a:rPr>
                        <a:t>Sampling</a:t>
                      </a:r>
                      <a:endParaRPr lang="es-E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SAMPL8-21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REMD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3107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REMD</a:t>
                      </a:r>
                      <a:endParaRPr lang="es-E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SAMPL8-22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 </a:t>
                      </a:r>
                      <a:r>
                        <a:rPr lang="es-ES" dirty="0" err="1" smtClean="0"/>
                        <a:t>Sampling</a:t>
                      </a:r>
                      <a:endParaRPr lang="es-E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807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SAMPL8-11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REMD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SAMPL8-23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 </a:t>
                      </a:r>
                      <a:r>
                        <a:rPr lang="es-ES" dirty="0" err="1" smtClean="0"/>
                        <a:t>Sampling</a:t>
                      </a:r>
                      <a:endParaRPr lang="es-E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668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smtClean="0"/>
                        <a:t>SAMPL8-12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err="1" smtClean="0">
                          <a:solidFill>
                            <a:srgbClr val="00B050"/>
                          </a:solidFill>
                        </a:rPr>
                        <a:t>Classical</a:t>
                      </a:r>
                      <a:r>
                        <a:rPr lang="es-ES" b="1" baseline="0" dirty="0" smtClean="0">
                          <a:solidFill>
                            <a:srgbClr val="00B050"/>
                          </a:solidFill>
                        </a:rPr>
                        <a:t> MD</a:t>
                      </a:r>
                      <a:endParaRPr lang="es-ES" b="1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smtClean="0"/>
                        <a:t>-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smtClean="0"/>
                        <a:t>-</a:t>
                      </a:r>
                      <a:endParaRPr lang="es-ES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542" y="11837"/>
            <a:ext cx="10515600" cy="1325563"/>
          </a:xfrm>
        </p:spPr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SAMPL8-18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5152190" y="2696697"/>
            <a:ext cx="1199431" cy="650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096" y="2716679"/>
            <a:ext cx="2542794" cy="20693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923" y="1547278"/>
            <a:ext cx="2395016" cy="20237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923" y="4111226"/>
            <a:ext cx="2326267" cy="1947898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 flipV="1">
            <a:off x="5304590" y="4380272"/>
            <a:ext cx="1047031" cy="524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ángulo redondeado 11"/>
          <p:cNvSpPr/>
          <p:nvPr/>
        </p:nvSpPr>
        <p:spPr>
          <a:xfrm>
            <a:off x="6533254" y="2451131"/>
            <a:ext cx="2748636" cy="269304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9169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2126889D-4DC2-F847-B786-855B701AA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8270" y="73579"/>
            <a:ext cx="8459952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Nombre IUPAC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5-((2-methoxypyrimidin-5-yl)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methyl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)-2-(((1-methyl-1H-benzo[d]imidazol-2-yl)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methyl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)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thio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)pyrimidin-4(1H)-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one</a:t>
            </a:r>
            <a:endParaRPr 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b="1" dirty="0">
                <a:latin typeface="Helvetica" pitchFamily="2" charset="0"/>
                <a:cs typeface="Times New Roman" panose="02020603050405020304" pitchFamily="18" charset="0"/>
              </a:rPr>
              <a:t>SMILES</a:t>
            </a: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COc1ncc(Cc2c[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nH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]c(SCc3nc4ccccc4n3C)nc2=O)cn1</a:t>
            </a: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Torsiones activ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as: 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46</a:t>
            </a:r>
            <a:r>
              <a:rPr lang="es-ES" alt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" alt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b="1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Comentarios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 considero la rotación del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metoxi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porque no la veo relevante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 considero la rotación del anillo de </a:t>
            </a:r>
            <a:r>
              <a:rPr lang="es-ES" altLang="es-ES" dirty="0" err="1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pyrimidin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porque es </a:t>
            </a:r>
            <a:r>
              <a:rPr lang="es-ES" altLang="es-ES" dirty="0" err="1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simetrico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1DBD2BA5-5695-8847-948A-4618A3C86D81}"/>
              </a:ext>
            </a:extLst>
          </p:cNvPr>
          <p:cNvGrpSpPr/>
          <p:nvPr/>
        </p:nvGrpSpPr>
        <p:grpSpPr>
          <a:xfrm>
            <a:off x="0" y="0"/>
            <a:ext cx="3175000" cy="1866900"/>
            <a:chOff x="0" y="0"/>
            <a:chExt cx="3175000" cy="1866900"/>
          </a:xfrm>
        </p:grpSpPr>
        <p:pic>
          <p:nvPicPr>
            <p:cNvPr id="19457" name="Imagen 21" descr="23 SAMPL8 molecules">
              <a:extLst>
                <a:ext uri="{FF2B5EF4-FFF2-40B4-BE49-F238E27FC236}">
                  <a16:creationId xmlns:a16="http://schemas.microsoft.com/office/drawing/2014/main" xmlns="" id="{C2976968-DD27-AD4F-BE55-901BFE8FC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" t="81619" r="80988" b="-333"/>
            <a:stretch>
              <a:fillRect/>
            </a:stretch>
          </p:blipFill>
          <p:spPr bwMode="auto">
            <a:xfrm>
              <a:off x="0" y="0"/>
              <a:ext cx="3175000" cy="1866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lecha derecha 6">
              <a:extLst>
                <a:ext uri="{FF2B5EF4-FFF2-40B4-BE49-F238E27FC236}">
                  <a16:creationId xmlns:a16="http://schemas.microsoft.com/office/drawing/2014/main" xmlns="" id="{73269ECB-ADE4-9E45-85BF-30B90FB2686E}"/>
                </a:ext>
              </a:extLst>
            </p:cNvPr>
            <p:cNvSpPr/>
            <p:nvPr/>
          </p:nvSpPr>
          <p:spPr>
            <a:xfrm rot="16200000">
              <a:off x="888343" y="849367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Flecha derecha 7">
              <a:extLst>
                <a:ext uri="{FF2B5EF4-FFF2-40B4-BE49-F238E27FC236}">
                  <a16:creationId xmlns:a16="http://schemas.microsoft.com/office/drawing/2014/main" xmlns="" id="{8322D0B5-B1D9-0743-BA4A-8DA20EBD2758}"/>
                </a:ext>
              </a:extLst>
            </p:cNvPr>
            <p:cNvSpPr/>
            <p:nvPr/>
          </p:nvSpPr>
          <p:spPr>
            <a:xfrm rot="16200000">
              <a:off x="1245696" y="696966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Flecha derecha 8">
              <a:extLst>
                <a:ext uri="{FF2B5EF4-FFF2-40B4-BE49-F238E27FC236}">
                  <a16:creationId xmlns:a16="http://schemas.microsoft.com/office/drawing/2014/main" xmlns="" id="{FE4146DC-64B3-1842-8B7D-269A7E6A48D1}"/>
                </a:ext>
              </a:extLst>
            </p:cNvPr>
            <p:cNvSpPr/>
            <p:nvPr/>
          </p:nvSpPr>
          <p:spPr>
            <a:xfrm rot="16200000">
              <a:off x="2034628" y="696966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Flecha derecha 9">
              <a:extLst>
                <a:ext uri="{FF2B5EF4-FFF2-40B4-BE49-F238E27FC236}">
                  <a16:creationId xmlns:a16="http://schemas.microsoft.com/office/drawing/2014/main" xmlns="" id="{8BF6E088-0A7D-4F42-8635-919BF0D2299C}"/>
                </a:ext>
              </a:extLst>
            </p:cNvPr>
            <p:cNvSpPr/>
            <p:nvPr/>
          </p:nvSpPr>
          <p:spPr>
            <a:xfrm rot="2688983">
              <a:off x="868197" y="421724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76C3815-72B4-9D45-A84E-60683131C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346" y="3429000"/>
            <a:ext cx="4980700" cy="3344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18EEDB1-4FAB-6C4F-B90C-D2DC67DFA1D7}"/>
              </a:ext>
            </a:extLst>
          </p:cNvPr>
          <p:cNvSpPr/>
          <p:nvPr/>
        </p:nvSpPr>
        <p:spPr>
          <a:xfrm>
            <a:off x="2971800" y="2423967"/>
            <a:ext cx="254508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 </a:t>
            </a:r>
            <a:r>
              <a:rPr lang="x-none" b="1" dirty="0">
                <a:solidFill>
                  <a:srgbClr val="002060"/>
                </a:solidFill>
              </a:rPr>
              <a:t>pH 	  logD</a:t>
            </a:r>
          </a:p>
          <a:p>
            <a:r>
              <a:rPr lang="x-none" dirty="0"/>
              <a:t>  0.00	  0.03</a:t>
            </a:r>
          </a:p>
          <a:p>
            <a:r>
              <a:rPr lang="x-none" dirty="0"/>
              <a:t>  0.50	  0.22</a:t>
            </a:r>
          </a:p>
          <a:p>
            <a:r>
              <a:rPr lang="x-none" dirty="0"/>
              <a:t>  1.00	  0.52</a:t>
            </a:r>
          </a:p>
          <a:p>
            <a:r>
              <a:rPr lang="x-none" dirty="0"/>
              <a:t>  1.50	  0.83</a:t>
            </a:r>
          </a:p>
          <a:p>
            <a:r>
              <a:rPr lang="x-none" dirty="0"/>
              <a:t>  2.00	  1.06</a:t>
            </a:r>
          </a:p>
          <a:p>
            <a:r>
              <a:rPr lang="x-none" dirty="0"/>
              <a:t>  2.50	  1.23</a:t>
            </a:r>
          </a:p>
          <a:p>
            <a:r>
              <a:rPr lang="x-none" dirty="0"/>
              <a:t>  3.00	  1.40</a:t>
            </a:r>
          </a:p>
          <a:p>
            <a:r>
              <a:rPr lang="x-none" dirty="0"/>
              <a:t>  3.50	  1.67</a:t>
            </a:r>
          </a:p>
          <a:p>
            <a:r>
              <a:rPr lang="x-none" dirty="0"/>
              <a:t>  4.00	  2.02</a:t>
            </a:r>
          </a:p>
          <a:p>
            <a:r>
              <a:rPr lang="x-none" dirty="0"/>
              <a:t>  4.50	  2.37</a:t>
            </a:r>
          </a:p>
          <a:p>
            <a:r>
              <a:rPr lang="x-none" dirty="0"/>
              <a:t>  5.00	  2.61</a:t>
            </a:r>
          </a:p>
          <a:p>
            <a:r>
              <a:rPr lang="x-none" dirty="0"/>
              <a:t>  5.50	  2.73</a:t>
            </a:r>
          </a:p>
          <a:p>
            <a:r>
              <a:rPr lang="x-none" dirty="0"/>
              <a:t>  6.00	  2.78</a:t>
            </a:r>
          </a:p>
          <a:p>
            <a:r>
              <a:rPr lang="x-none" dirty="0"/>
              <a:t>  6.50	  2.79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FEC35B6-3D27-AA4C-A295-8F65A2F07680}"/>
              </a:ext>
            </a:extLst>
          </p:cNvPr>
          <p:cNvSpPr/>
          <p:nvPr/>
        </p:nvSpPr>
        <p:spPr>
          <a:xfrm>
            <a:off x="5142321" y="2333685"/>
            <a:ext cx="223755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pH 	  logD</a:t>
            </a:r>
            <a:endParaRPr lang="x-none" dirty="0"/>
          </a:p>
          <a:p>
            <a:r>
              <a:rPr lang="x-none" dirty="0"/>
              <a:t>  7.00	  2.80</a:t>
            </a:r>
          </a:p>
          <a:p>
            <a:r>
              <a:rPr lang="x-none" dirty="0"/>
              <a:t>  7.50	  2.80</a:t>
            </a:r>
          </a:p>
          <a:p>
            <a:r>
              <a:rPr lang="x-none" dirty="0"/>
              <a:t>  8.00	  2.79</a:t>
            </a:r>
          </a:p>
          <a:p>
            <a:r>
              <a:rPr lang="x-none" dirty="0"/>
              <a:t>  8.50	  2.77</a:t>
            </a:r>
          </a:p>
          <a:p>
            <a:r>
              <a:rPr lang="x-none" dirty="0"/>
              <a:t>  9.00	  2.70</a:t>
            </a:r>
          </a:p>
          <a:p>
            <a:r>
              <a:rPr lang="x-none" dirty="0"/>
              <a:t>  9.50	  2.53</a:t>
            </a:r>
          </a:p>
          <a:p>
            <a:r>
              <a:rPr lang="x-none" dirty="0"/>
              <a:t> 10.00	  2.25</a:t>
            </a:r>
          </a:p>
          <a:p>
            <a:r>
              <a:rPr lang="x-none" dirty="0"/>
              <a:t> 10.50	  1.91</a:t>
            </a:r>
          </a:p>
          <a:p>
            <a:r>
              <a:rPr lang="x-none" dirty="0"/>
              <a:t> 11.00	  1.62</a:t>
            </a:r>
          </a:p>
          <a:p>
            <a:r>
              <a:rPr lang="x-none" dirty="0"/>
              <a:t> 11.50	  1.44</a:t>
            </a:r>
          </a:p>
          <a:p>
            <a:r>
              <a:rPr lang="x-none" dirty="0"/>
              <a:t> 12.00	  1.37</a:t>
            </a:r>
          </a:p>
          <a:p>
            <a:r>
              <a:rPr lang="x-none" dirty="0"/>
              <a:t> 12.50	  1.34</a:t>
            </a:r>
          </a:p>
          <a:p>
            <a:r>
              <a:rPr lang="x-none" dirty="0"/>
              <a:t> 13.00	  1.33</a:t>
            </a:r>
          </a:p>
          <a:p>
            <a:r>
              <a:rPr lang="x-none" dirty="0"/>
              <a:t> 13.50	  1.33</a:t>
            </a:r>
          </a:p>
          <a:p>
            <a:r>
              <a:rPr lang="x-none" dirty="0"/>
              <a:t> 14.00	  1.33</a:t>
            </a:r>
          </a:p>
        </p:txBody>
      </p:sp>
    </p:spTree>
    <p:extLst>
      <p:ext uri="{BB962C8B-B14F-4D97-AF65-F5344CB8AC3E}">
        <p14:creationId xmlns:p14="http://schemas.microsoft.com/office/powerpoint/2010/main" val="2057703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542" y="-138829"/>
            <a:ext cx="10515600" cy="1325563"/>
          </a:xfrm>
        </p:spPr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SAMPL8-19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8424201" y="3934312"/>
            <a:ext cx="6922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106" y="2936911"/>
            <a:ext cx="2739392" cy="177158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903" y="2531968"/>
            <a:ext cx="2909368" cy="190494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835" y="2862264"/>
            <a:ext cx="2992165" cy="18462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97" y="893491"/>
            <a:ext cx="2962028" cy="196877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897" y="4173135"/>
            <a:ext cx="2977209" cy="2101034"/>
          </a:xfrm>
          <a:prstGeom prst="rect">
            <a:avLst/>
          </a:prstGeom>
        </p:spPr>
      </p:pic>
      <p:cxnSp>
        <p:nvCxnSpPr>
          <p:cNvPr id="14" name="Conector recto de flecha 13"/>
          <p:cNvCxnSpPr/>
          <p:nvPr/>
        </p:nvCxnSpPr>
        <p:spPr>
          <a:xfrm>
            <a:off x="1505184" y="2531968"/>
            <a:ext cx="902719" cy="470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 flipV="1">
            <a:off x="1616248" y="4067986"/>
            <a:ext cx="791655" cy="45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5047935" y="3785379"/>
            <a:ext cx="6922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223276" y="5904837"/>
            <a:ext cx="138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Tengo dudas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24653" y="2467697"/>
            <a:ext cx="138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Tengo dudas</a:t>
            </a:r>
            <a:endParaRPr lang="es-ES" dirty="0"/>
          </a:p>
        </p:txBody>
      </p:sp>
      <p:sp>
        <p:nvSpPr>
          <p:cNvPr id="21" name="Rectángulo redondeado 20"/>
          <p:cNvSpPr/>
          <p:nvPr/>
        </p:nvSpPr>
        <p:spPr>
          <a:xfrm>
            <a:off x="5799948" y="3223410"/>
            <a:ext cx="2767550" cy="140255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1695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A3C88832-488B-344F-8F6E-D883F19B3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20481" name="Imagen 22" descr="23 SAMPL8 molecules">
            <a:extLst>
              <a:ext uri="{FF2B5EF4-FFF2-40B4-BE49-F238E27FC236}">
                <a16:creationId xmlns:a16="http://schemas.microsoft.com/office/drawing/2014/main" xmlns="" id="{D46FA89A-AABB-8444-A59E-6540498E9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2" t="82198" r="67279" b="-911"/>
          <a:stretch>
            <a:fillRect/>
          </a:stretch>
        </p:blipFill>
        <p:spPr bwMode="auto">
          <a:xfrm>
            <a:off x="0" y="0"/>
            <a:ext cx="18796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D5FDFCA9-5F43-2A4C-A5BD-944ECF901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735" y="-138499"/>
            <a:ext cx="9658130" cy="2585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Nombre IUPAC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5-chloro-6-phenyl-1H-pyrazolo[3,4-b]pyridin-3-amine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SMILES: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Nc1n[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nH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]c2nc(c(Cl)cc12)-c1ccccc1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Torsiones activ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as: 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26</a:t>
            </a:r>
            <a:r>
              <a:rPr lang="es-ES" alt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" alt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b="1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Comentarios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 considero al rotación del benceno porque es simétrico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No considero la rotación del NH2 por poco relevante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No </a:t>
            </a: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hay torsiones activas, por lo tanto propongo estudiar directamente la estructura a nivel QM y ver que tal nos salen los resultados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0D83F63-FD4B-6F4B-9C13-349D30944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715" y="3195041"/>
            <a:ext cx="4229100" cy="3416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C1971C4-38B5-0347-B178-D8ED5FA8460B}"/>
              </a:ext>
            </a:extLst>
          </p:cNvPr>
          <p:cNvSpPr/>
          <p:nvPr/>
        </p:nvSpPr>
        <p:spPr>
          <a:xfrm>
            <a:off x="2805057" y="2333685"/>
            <a:ext cx="190828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 </a:t>
            </a:r>
            <a:r>
              <a:rPr lang="x-none" b="1" dirty="0">
                <a:solidFill>
                  <a:srgbClr val="002060"/>
                </a:solidFill>
              </a:rPr>
              <a:t>pH 	  logD</a:t>
            </a:r>
          </a:p>
          <a:p>
            <a:r>
              <a:rPr lang="x-none" dirty="0"/>
              <a:t>  0.00	 -0.26</a:t>
            </a:r>
          </a:p>
          <a:p>
            <a:r>
              <a:rPr lang="x-none" dirty="0"/>
              <a:t>  0.50	  0.13</a:t>
            </a:r>
          </a:p>
          <a:p>
            <a:r>
              <a:rPr lang="x-none" dirty="0"/>
              <a:t>  1.00	  0.59</a:t>
            </a:r>
          </a:p>
          <a:p>
            <a:r>
              <a:rPr lang="x-none" dirty="0"/>
              <a:t>  1.50	  1.07</a:t>
            </a:r>
          </a:p>
          <a:p>
            <a:r>
              <a:rPr lang="x-none" dirty="0"/>
              <a:t>  2.00	  1.56</a:t>
            </a:r>
          </a:p>
          <a:p>
            <a:r>
              <a:rPr lang="x-none" dirty="0"/>
              <a:t>  2.50	  2.03</a:t>
            </a:r>
          </a:p>
          <a:p>
            <a:r>
              <a:rPr lang="x-none" dirty="0"/>
              <a:t>  3.00	  2.46</a:t>
            </a:r>
          </a:p>
          <a:p>
            <a:r>
              <a:rPr lang="x-none" dirty="0"/>
              <a:t>  3.50	  2.78</a:t>
            </a:r>
          </a:p>
          <a:p>
            <a:r>
              <a:rPr lang="x-none" dirty="0"/>
              <a:t>  4.00	  2.98</a:t>
            </a:r>
          </a:p>
          <a:p>
            <a:r>
              <a:rPr lang="x-none" dirty="0"/>
              <a:t>  4.50	  3.06</a:t>
            </a:r>
          </a:p>
          <a:p>
            <a:r>
              <a:rPr lang="x-none" dirty="0"/>
              <a:t>  5.00	  3.09</a:t>
            </a:r>
          </a:p>
          <a:p>
            <a:r>
              <a:rPr lang="x-none" dirty="0"/>
              <a:t>  5.50	  3.10</a:t>
            </a:r>
          </a:p>
          <a:p>
            <a:r>
              <a:rPr lang="x-none" dirty="0"/>
              <a:t>  6.00	  3.10</a:t>
            </a:r>
          </a:p>
          <a:p>
            <a:r>
              <a:rPr lang="x-none" dirty="0"/>
              <a:t>  6.50	  3.10</a:t>
            </a:r>
          </a:p>
          <a:p>
            <a:endParaRPr lang="x-non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B92D5EC-FF64-6341-A204-ADC3F11B2EA9}"/>
              </a:ext>
            </a:extLst>
          </p:cNvPr>
          <p:cNvSpPr/>
          <p:nvPr/>
        </p:nvSpPr>
        <p:spPr>
          <a:xfrm>
            <a:off x="4876800" y="2333685"/>
            <a:ext cx="2667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pH 	  logD</a:t>
            </a:r>
            <a:r>
              <a:rPr lang="x-none" dirty="0"/>
              <a:t> </a:t>
            </a:r>
          </a:p>
          <a:p>
            <a:r>
              <a:rPr lang="x-none" dirty="0"/>
              <a:t>  7.00	  3.10</a:t>
            </a:r>
          </a:p>
          <a:p>
            <a:r>
              <a:rPr lang="x-none" dirty="0"/>
              <a:t>  7.50	  3.10</a:t>
            </a:r>
          </a:p>
          <a:p>
            <a:r>
              <a:rPr lang="x-none" dirty="0"/>
              <a:t>  8.00	  3.10</a:t>
            </a:r>
          </a:p>
          <a:p>
            <a:r>
              <a:rPr lang="x-none" dirty="0"/>
              <a:t>  8.50	  3.10</a:t>
            </a:r>
          </a:p>
          <a:p>
            <a:r>
              <a:rPr lang="x-none" dirty="0"/>
              <a:t>  9.00	  3.10</a:t>
            </a:r>
          </a:p>
          <a:p>
            <a:r>
              <a:rPr lang="x-none" dirty="0"/>
              <a:t>  9.50	  3.10</a:t>
            </a:r>
          </a:p>
          <a:p>
            <a:r>
              <a:rPr lang="x-none" dirty="0"/>
              <a:t> 10.00	  3.10</a:t>
            </a:r>
          </a:p>
          <a:p>
            <a:r>
              <a:rPr lang="x-none" dirty="0"/>
              <a:t> 10.50	  3.10</a:t>
            </a:r>
          </a:p>
          <a:p>
            <a:r>
              <a:rPr lang="x-none" dirty="0"/>
              <a:t> 11.00	  3.10</a:t>
            </a:r>
          </a:p>
          <a:p>
            <a:r>
              <a:rPr lang="x-none" dirty="0"/>
              <a:t> 11.50	  3.10</a:t>
            </a:r>
          </a:p>
          <a:p>
            <a:r>
              <a:rPr lang="x-none" dirty="0"/>
              <a:t> 12.00	  3.10</a:t>
            </a:r>
          </a:p>
          <a:p>
            <a:r>
              <a:rPr lang="x-none" dirty="0"/>
              <a:t> 12.50	  3.10</a:t>
            </a:r>
          </a:p>
          <a:p>
            <a:r>
              <a:rPr lang="x-none" dirty="0"/>
              <a:t> 13.00	  3.08</a:t>
            </a:r>
          </a:p>
          <a:p>
            <a:r>
              <a:rPr lang="x-none" dirty="0"/>
              <a:t> 13.50	  3.04</a:t>
            </a:r>
          </a:p>
          <a:p>
            <a:r>
              <a:rPr lang="x-none" dirty="0"/>
              <a:t> 14.00	  2.93</a:t>
            </a:r>
          </a:p>
        </p:txBody>
      </p:sp>
    </p:spTree>
    <p:extLst>
      <p:ext uri="{BB962C8B-B14F-4D97-AF65-F5344CB8AC3E}">
        <p14:creationId xmlns:p14="http://schemas.microsoft.com/office/powerpoint/2010/main" val="663051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542" y="28313"/>
            <a:ext cx="10515600" cy="1325563"/>
          </a:xfrm>
        </p:spPr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SAMPL8-20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3916170" y="2160443"/>
            <a:ext cx="902719" cy="470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 flipV="1">
            <a:off x="3929769" y="4291276"/>
            <a:ext cx="791655" cy="45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7455871" y="3826621"/>
            <a:ext cx="6922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670" y="2866850"/>
            <a:ext cx="2295211" cy="18043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76" y="1063103"/>
            <a:ext cx="2194834" cy="18582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191" y="3826621"/>
            <a:ext cx="2307578" cy="187892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525" y="2851693"/>
            <a:ext cx="2284558" cy="1896747"/>
          </a:xfrm>
          <a:prstGeom prst="rect">
            <a:avLst/>
          </a:prstGeom>
        </p:spPr>
      </p:pic>
      <p:sp>
        <p:nvSpPr>
          <p:cNvPr id="18" name="Rectángulo redondeado 17"/>
          <p:cNvSpPr/>
          <p:nvPr/>
        </p:nvSpPr>
        <p:spPr>
          <a:xfrm>
            <a:off x="4818889" y="2741700"/>
            <a:ext cx="2478552" cy="20067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0979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03D033E8-7039-624C-8182-AA078FDC8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139" y="138626"/>
            <a:ext cx="9019559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Nombre IUPAC</a:t>
            </a: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4-((2,4-diamino-6-methoxypyrimidin-5-yl)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methyl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)-2,6-dimethoxyphenol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SMILES: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COc1cc(Cc2c(N)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nc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(N)nc2OC)cc(OC)c1O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Torsiones activas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40</a:t>
            </a:r>
            <a:r>
              <a:rPr lang="es-ES" alt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" alt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b="1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Comentarios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  Aquí considero que los 3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metoxis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 el </a:t>
            </a:r>
            <a:r>
              <a:rPr lang="es-ES" altLang="es-ES" dirty="0" err="1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hidroxi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pueden tener relevancia, interacción </a:t>
            </a:r>
            <a:r>
              <a:rPr lang="es-ES" altLang="es-ES" dirty="0" err="1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intramolecular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o colisión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E8AE0F1C-FE54-8546-93AD-E6F2E7CF5F2D}"/>
              </a:ext>
            </a:extLst>
          </p:cNvPr>
          <p:cNvGrpSpPr/>
          <p:nvPr/>
        </p:nvGrpSpPr>
        <p:grpSpPr>
          <a:xfrm>
            <a:off x="85265" y="140523"/>
            <a:ext cx="2734874" cy="2184927"/>
            <a:chOff x="85265" y="140523"/>
            <a:chExt cx="2734874" cy="2184927"/>
          </a:xfrm>
        </p:grpSpPr>
        <p:pic>
          <p:nvPicPr>
            <p:cNvPr id="21505" name="Imagen 23" descr="23 SAMPL8 molecules">
              <a:extLst>
                <a:ext uri="{FF2B5EF4-FFF2-40B4-BE49-F238E27FC236}">
                  <a16:creationId xmlns:a16="http://schemas.microsoft.com/office/drawing/2014/main" xmlns="" id="{D2EED494-346C-3E4D-97F8-33B8C953A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82" t="81737" r="49838" b="-449"/>
            <a:stretch>
              <a:fillRect/>
            </a:stretch>
          </p:blipFill>
          <p:spPr bwMode="auto">
            <a:xfrm>
              <a:off x="85265" y="140523"/>
              <a:ext cx="2734874" cy="2184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lecha derecha 6">
              <a:extLst>
                <a:ext uri="{FF2B5EF4-FFF2-40B4-BE49-F238E27FC236}">
                  <a16:creationId xmlns:a16="http://schemas.microsoft.com/office/drawing/2014/main" xmlns="" id="{CBB78B6B-3421-1649-B648-FBCCFFCB80FA}"/>
                </a:ext>
              </a:extLst>
            </p:cNvPr>
            <p:cNvSpPr/>
            <p:nvPr/>
          </p:nvSpPr>
          <p:spPr>
            <a:xfrm rot="18540152">
              <a:off x="927573" y="1276750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Flecha derecha 7">
              <a:extLst>
                <a:ext uri="{FF2B5EF4-FFF2-40B4-BE49-F238E27FC236}">
                  <a16:creationId xmlns:a16="http://schemas.microsoft.com/office/drawing/2014/main" xmlns="" id="{CD64DC47-9ADA-8A4D-8817-3602E8EF126E}"/>
                </a:ext>
              </a:extLst>
            </p:cNvPr>
            <p:cNvSpPr/>
            <p:nvPr/>
          </p:nvSpPr>
          <p:spPr>
            <a:xfrm rot="3792125">
              <a:off x="974827" y="433320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Flecha derecha 8">
              <a:extLst>
                <a:ext uri="{FF2B5EF4-FFF2-40B4-BE49-F238E27FC236}">
                  <a16:creationId xmlns:a16="http://schemas.microsoft.com/office/drawing/2014/main" xmlns="" id="{D7965F32-6EFF-CE44-BF4A-37C726FB3E3B}"/>
                </a:ext>
              </a:extLst>
            </p:cNvPr>
            <p:cNvSpPr/>
            <p:nvPr/>
          </p:nvSpPr>
          <p:spPr>
            <a:xfrm rot="7451703">
              <a:off x="1434841" y="433320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Flecha derecha 9">
              <a:extLst>
                <a:ext uri="{FF2B5EF4-FFF2-40B4-BE49-F238E27FC236}">
                  <a16:creationId xmlns:a16="http://schemas.microsoft.com/office/drawing/2014/main" xmlns="" id="{A3F09ED1-316A-CF46-B54B-4A09090A4FA7}"/>
                </a:ext>
              </a:extLst>
            </p:cNvPr>
            <p:cNvSpPr/>
            <p:nvPr/>
          </p:nvSpPr>
          <p:spPr>
            <a:xfrm rot="2946114">
              <a:off x="1993591" y="444563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Flecha derecha 10">
              <a:extLst>
                <a:ext uri="{FF2B5EF4-FFF2-40B4-BE49-F238E27FC236}">
                  <a16:creationId xmlns:a16="http://schemas.microsoft.com/office/drawing/2014/main" xmlns="" id="{617F6D00-1D01-3D4D-AC0D-319E486FDCF6}"/>
                </a:ext>
              </a:extLst>
            </p:cNvPr>
            <p:cNvSpPr/>
            <p:nvPr/>
          </p:nvSpPr>
          <p:spPr>
            <a:xfrm>
              <a:off x="1527864" y="1268959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Flecha derecha 11">
              <a:extLst>
                <a:ext uri="{FF2B5EF4-FFF2-40B4-BE49-F238E27FC236}">
                  <a16:creationId xmlns:a16="http://schemas.microsoft.com/office/drawing/2014/main" xmlns="" id="{5D0152B8-F6A3-5840-AED8-B2069DFA45ED}"/>
                </a:ext>
              </a:extLst>
            </p:cNvPr>
            <p:cNvSpPr/>
            <p:nvPr/>
          </p:nvSpPr>
          <p:spPr>
            <a:xfrm rot="18307892">
              <a:off x="1989022" y="1243230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2CD19CD-66B4-4749-9E00-7441E4391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050" y="3429000"/>
            <a:ext cx="4279900" cy="3111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83DCC62-5F91-5D45-A56D-52A6639A034D}"/>
              </a:ext>
            </a:extLst>
          </p:cNvPr>
          <p:cNvSpPr/>
          <p:nvPr/>
        </p:nvSpPr>
        <p:spPr>
          <a:xfrm>
            <a:off x="2297887" y="2168053"/>
            <a:ext cx="226141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 pH 	  logD</a:t>
            </a:r>
          </a:p>
          <a:p>
            <a:r>
              <a:rPr lang="x-none" dirty="0"/>
              <a:t>  0.00	 -1.79</a:t>
            </a:r>
          </a:p>
          <a:p>
            <a:r>
              <a:rPr lang="x-none" dirty="0"/>
              <a:t>  0.50	 -1.38</a:t>
            </a:r>
          </a:p>
          <a:p>
            <a:r>
              <a:rPr lang="x-none" dirty="0"/>
              <a:t>  1.00	 -1.02</a:t>
            </a:r>
          </a:p>
          <a:p>
            <a:r>
              <a:rPr lang="x-none" dirty="0"/>
              <a:t>  1.50	 -0.79</a:t>
            </a:r>
          </a:p>
          <a:p>
            <a:r>
              <a:rPr lang="x-none" dirty="0"/>
              <a:t>  2.00	 -0.67</a:t>
            </a:r>
          </a:p>
          <a:p>
            <a:r>
              <a:rPr lang="x-none" dirty="0"/>
              <a:t>  2.50	 -0.62</a:t>
            </a:r>
          </a:p>
          <a:p>
            <a:r>
              <a:rPr lang="x-none" dirty="0"/>
              <a:t>  3.00	 -0.60</a:t>
            </a:r>
          </a:p>
          <a:p>
            <a:r>
              <a:rPr lang="x-none" dirty="0"/>
              <a:t>  3.50	 -0.58</a:t>
            </a:r>
          </a:p>
          <a:p>
            <a:r>
              <a:rPr lang="x-none" dirty="0"/>
              <a:t>  4.00	 -0.54</a:t>
            </a:r>
          </a:p>
          <a:p>
            <a:r>
              <a:rPr lang="x-none" dirty="0"/>
              <a:t>  4.50	 -0.42</a:t>
            </a:r>
          </a:p>
          <a:p>
            <a:r>
              <a:rPr lang="x-none" dirty="0"/>
              <a:t>  5.00	 -0.19</a:t>
            </a:r>
          </a:p>
          <a:p>
            <a:r>
              <a:rPr lang="x-none" dirty="0"/>
              <a:t>  5.50	  0.17</a:t>
            </a:r>
          </a:p>
          <a:p>
            <a:r>
              <a:rPr lang="x-none" dirty="0"/>
              <a:t>  6.00	  0.58</a:t>
            </a:r>
          </a:p>
          <a:p>
            <a:r>
              <a:rPr lang="x-none" dirty="0"/>
              <a:t>  6.50	  0.96</a:t>
            </a:r>
          </a:p>
          <a:p>
            <a:r>
              <a:rPr lang="x-none" dirty="0"/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A4E1EBD-15BD-B148-95D8-E3E5421B8758}"/>
              </a:ext>
            </a:extLst>
          </p:cNvPr>
          <p:cNvSpPr/>
          <p:nvPr/>
        </p:nvSpPr>
        <p:spPr>
          <a:xfrm>
            <a:off x="4114800" y="2168053"/>
            <a:ext cx="191208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pH 	  logD</a:t>
            </a:r>
            <a:endParaRPr lang="x-none" dirty="0"/>
          </a:p>
          <a:p>
            <a:r>
              <a:rPr lang="x-none" dirty="0"/>
              <a:t>  7.00	  1.23</a:t>
            </a:r>
          </a:p>
          <a:p>
            <a:r>
              <a:rPr lang="x-none" dirty="0"/>
              <a:t>  7.50	  1.37</a:t>
            </a:r>
          </a:p>
          <a:p>
            <a:r>
              <a:rPr lang="x-none" dirty="0"/>
              <a:t>  8.00	  1.42</a:t>
            </a:r>
          </a:p>
          <a:p>
            <a:r>
              <a:rPr lang="x-none" dirty="0"/>
              <a:t>  8.50	  1.41</a:t>
            </a:r>
          </a:p>
          <a:p>
            <a:r>
              <a:rPr lang="x-none" dirty="0"/>
              <a:t>  9.00	  1.33</a:t>
            </a:r>
          </a:p>
          <a:p>
            <a:r>
              <a:rPr lang="x-none" dirty="0"/>
              <a:t>  9.50	  1.13</a:t>
            </a:r>
          </a:p>
          <a:p>
            <a:r>
              <a:rPr lang="x-none" dirty="0"/>
              <a:t> 10.00	  0.80</a:t>
            </a:r>
          </a:p>
          <a:p>
            <a:r>
              <a:rPr lang="x-none" dirty="0"/>
              <a:t> 10.50	  0.38</a:t>
            </a:r>
          </a:p>
          <a:p>
            <a:r>
              <a:rPr lang="x-none" dirty="0"/>
              <a:t> 11.00	 -0.07</a:t>
            </a:r>
          </a:p>
          <a:p>
            <a:r>
              <a:rPr lang="x-none" dirty="0"/>
              <a:t> 11.50	 -0.49</a:t>
            </a:r>
          </a:p>
          <a:p>
            <a:r>
              <a:rPr lang="x-none" dirty="0"/>
              <a:t> 12.00	 -0.81</a:t>
            </a:r>
          </a:p>
          <a:p>
            <a:r>
              <a:rPr lang="x-none" dirty="0"/>
              <a:t> 12.50	 -1.00</a:t>
            </a:r>
          </a:p>
          <a:p>
            <a:r>
              <a:rPr lang="x-none" dirty="0"/>
              <a:t> 13.00	 -1.08</a:t>
            </a:r>
          </a:p>
          <a:p>
            <a:r>
              <a:rPr lang="x-none" dirty="0"/>
              <a:t> 13.50	 -1.11</a:t>
            </a:r>
          </a:p>
          <a:p>
            <a:r>
              <a:rPr lang="x-none" dirty="0"/>
              <a:t> 14.00	 -1.12</a:t>
            </a:r>
          </a:p>
        </p:txBody>
      </p:sp>
    </p:spTree>
    <p:extLst>
      <p:ext uri="{BB962C8B-B14F-4D97-AF65-F5344CB8AC3E}">
        <p14:creationId xmlns:p14="http://schemas.microsoft.com/office/powerpoint/2010/main" val="2702377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542" y="28313"/>
            <a:ext cx="10515600" cy="1325563"/>
          </a:xfrm>
        </p:spPr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SAMPL8-21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1164793" y="4192640"/>
            <a:ext cx="902719" cy="470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 flipV="1">
            <a:off x="1476926" y="1971150"/>
            <a:ext cx="949599" cy="359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4667193" y="4662730"/>
            <a:ext cx="6922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366" y="3634972"/>
            <a:ext cx="2602737" cy="18535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192" y="1043569"/>
            <a:ext cx="2567123" cy="19424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574" y="3532449"/>
            <a:ext cx="2587356" cy="19561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415" y="2607213"/>
            <a:ext cx="2724568" cy="205551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17" y="2374806"/>
            <a:ext cx="2404675" cy="184310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7951" y="1225192"/>
            <a:ext cx="2423412" cy="1656971"/>
          </a:xfrm>
          <a:prstGeom prst="rect">
            <a:avLst/>
          </a:prstGeom>
        </p:spPr>
      </p:pic>
      <p:cxnSp>
        <p:nvCxnSpPr>
          <p:cNvPr id="17" name="Conector recto de flecha 16"/>
          <p:cNvCxnSpPr/>
          <p:nvPr/>
        </p:nvCxnSpPr>
        <p:spPr>
          <a:xfrm>
            <a:off x="5055730" y="2146187"/>
            <a:ext cx="6922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>
            <a:off x="4667193" y="2981598"/>
            <a:ext cx="951191" cy="9141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>
            <a:off x="8039103" y="2374806"/>
            <a:ext cx="824481" cy="5073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V="1">
            <a:off x="8039103" y="4192640"/>
            <a:ext cx="824481" cy="470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6250661" y="2796932"/>
            <a:ext cx="138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Tengo dudas</a:t>
            </a:r>
            <a:endParaRPr lang="es-ES" dirty="0"/>
          </a:p>
        </p:txBody>
      </p:sp>
      <p:sp>
        <p:nvSpPr>
          <p:cNvPr id="29" name="CuadroTexto 28"/>
          <p:cNvSpPr txBox="1"/>
          <p:nvPr/>
        </p:nvSpPr>
        <p:spPr>
          <a:xfrm>
            <a:off x="165359" y="3895796"/>
            <a:ext cx="138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Tengo dudas</a:t>
            </a:r>
            <a:endParaRPr lang="es-ES" dirty="0"/>
          </a:p>
        </p:txBody>
      </p:sp>
      <p:sp>
        <p:nvSpPr>
          <p:cNvPr id="30" name="Rectángulo redondeado 29"/>
          <p:cNvSpPr/>
          <p:nvPr/>
        </p:nvSpPr>
        <p:spPr>
          <a:xfrm>
            <a:off x="5436365" y="3885971"/>
            <a:ext cx="2589223" cy="160258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4617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BF996BF4-D07A-2C4F-ABF8-150F6E2D5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C08642-2A4C-7148-94CF-103C0AD9B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22531" name="Imagen 24" descr="23 SAMPL8 molecules">
            <a:extLst>
              <a:ext uri="{FF2B5EF4-FFF2-40B4-BE49-F238E27FC236}">
                <a16:creationId xmlns:a16="http://schemas.microsoft.com/office/drawing/2014/main" xmlns="" id="{CF54E486-C4DC-8347-8D36-5FA0EC2D3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18" t="83818" r="34882" b="-797"/>
          <a:stretch>
            <a:fillRect/>
          </a:stretch>
        </p:blipFill>
        <p:spPr bwMode="auto">
          <a:xfrm>
            <a:off x="-1" y="-1"/>
            <a:ext cx="2375065" cy="224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xmlns="" id="{62D3B7FB-C60D-084A-8C86-3571AC2E8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3752" y="0"/>
            <a:ext cx="9019559" cy="2585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Nombre IUPAC</a:t>
            </a: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2-chloro-6,7-dimethoxyquinazolin-4-amine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SMILES: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COc1cc2nc(Cl)</a:t>
            </a:r>
            <a:r>
              <a:rPr lang="es-ES" dirty="0" err="1">
                <a:latin typeface="Helvetica" pitchFamily="2" charset="0"/>
                <a:cs typeface="Times New Roman" panose="02020603050405020304" pitchFamily="18" charset="0"/>
              </a:rPr>
              <a:t>nc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(N)c2cc1OC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Torsiones activas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26</a:t>
            </a:r>
            <a:r>
              <a:rPr lang="es-ES" alt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" alt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b="1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Comentarios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Aquí la rotación de los dos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metoxis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no la considero tan importante, por ello no la incluyo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No veo otras rotaciones importante, por lo tanto no hay torsiones activas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Propongo no hacer estudio conformacional y directamente calcular a nivel QM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AB38FB2-32F3-CD44-BDD3-8E4E2BA0E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00" y="3627719"/>
            <a:ext cx="4597400" cy="28302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9189325-CE1E-9A44-8D4A-CA3AE6FBB819}"/>
              </a:ext>
            </a:extLst>
          </p:cNvPr>
          <p:cNvSpPr/>
          <p:nvPr/>
        </p:nvSpPr>
        <p:spPr>
          <a:xfrm>
            <a:off x="2773752" y="2507913"/>
            <a:ext cx="2082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 </a:t>
            </a:r>
            <a:r>
              <a:rPr lang="x-none" b="1" dirty="0">
                <a:solidFill>
                  <a:srgbClr val="002060"/>
                </a:solidFill>
              </a:rPr>
              <a:t>pH 	  logD</a:t>
            </a:r>
          </a:p>
          <a:p>
            <a:r>
              <a:rPr lang="x-none" dirty="0"/>
              <a:t>  0.00	 -0.05</a:t>
            </a:r>
          </a:p>
          <a:p>
            <a:r>
              <a:rPr lang="x-none" dirty="0"/>
              <a:t>  0.50	 -0.01</a:t>
            </a:r>
          </a:p>
          <a:p>
            <a:r>
              <a:rPr lang="x-none" dirty="0"/>
              <a:t>  1.00	  0.11</a:t>
            </a:r>
          </a:p>
          <a:p>
            <a:r>
              <a:rPr lang="x-none" dirty="0"/>
              <a:t>  1.50	  0.34</a:t>
            </a:r>
          </a:p>
          <a:p>
            <a:r>
              <a:rPr lang="x-none" dirty="0"/>
              <a:t>  2.00	  0.68</a:t>
            </a:r>
          </a:p>
          <a:p>
            <a:r>
              <a:rPr lang="x-none" dirty="0"/>
              <a:t>  2.50	  1.05</a:t>
            </a:r>
          </a:p>
          <a:p>
            <a:r>
              <a:rPr lang="x-none" dirty="0"/>
              <a:t>  3.00	  1.33</a:t>
            </a:r>
          </a:p>
          <a:p>
            <a:r>
              <a:rPr lang="x-none" dirty="0"/>
              <a:t>  3.50	  1.49</a:t>
            </a:r>
          </a:p>
          <a:p>
            <a:r>
              <a:rPr lang="x-none" dirty="0"/>
              <a:t>  4.00	  1.56</a:t>
            </a:r>
          </a:p>
          <a:p>
            <a:r>
              <a:rPr lang="x-none" dirty="0"/>
              <a:t>  4.50	  1.58</a:t>
            </a:r>
          </a:p>
          <a:p>
            <a:r>
              <a:rPr lang="x-none" dirty="0"/>
              <a:t>  5.00	  1.59</a:t>
            </a:r>
          </a:p>
          <a:p>
            <a:r>
              <a:rPr lang="x-none" dirty="0"/>
              <a:t>  5.50	  1.59</a:t>
            </a:r>
          </a:p>
          <a:p>
            <a:r>
              <a:rPr lang="x-none" dirty="0"/>
              <a:t>  6.00	  1.59</a:t>
            </a:r>
          </a:p>
          <a:p>
            <a:r>
              <a:rPr lang="x-none" dirty="0"/>
              <a:t>  6.50	  1.59</a:t>
            </a:r>
          </a:p>
          <a:p>
            <a:r>
              <a:rPr lang="x-none" dirty="0"/>
              <a:t>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60BEB03-FAD1-9C46-8BE5-EED3BDDBFC65}"/>
              </a:ext>
            </a:extLst>
          </p:cNvPr>
          <p:cNvSpPr/>
          <p:nvPr/>
        </p:nvSpPr>
        <p:spPr>
          <a:xfrm>
            <a:off x="5219701" y="2359085"/>
            <a:ext cx="22225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pH 	  logD</a:t>
            </a:r>
            <a:endParaRPr lang="x-none" dirty="0"/>
          </a:p>
          <a:p>
            <a:r>
              <a:rPr lang="x-none" dirty="0"/>
              <a:t>  7.00	  1.60</a:t>
            </a:r>
          </a:p>
          <a:p>
            <a:r>
              <a:rPr lang="x-none" dirty="0"/>
              <a:t>  7.50	  1.60</a:t>
            </a:r>
          </a:p>
          <a:p>
            <a:r>
              <a:rPr lang="x-none" dirty="0"/>
              <a:t>  8.00	  1.60</a:t>
            </a:r>
          </a:p>
          <a:p>
            <a:r>
              <a:rPr lang="x-none" dirty="0"/>
              <a:t>  8.50	  1.60</a:t>
            </a:r>
          </a:p>
          <a:p>
            <a:r>
              <a:rPr lang="x-none" dirty="0"/>
              <a:t>  9.00	  1.60</a:t>
            </a:r>
          </a:p>
          <a:p>
            <a:r>
              <a:rPr lang="x-none" dirty="0"/>
              <a:t>  9.50	  1.60</a:t>
            </a:r>
          </a:p>
          <a:p>
            <a:r>
              <a:rPr lang="x-none" dirty="0"/>
              <a:t> 10.00	  1.60</a:t>
            </a:r>
          </a:p>
          <a:p>
            <a:r>
              <a:rPr lang="x-none" dirty="0"/>
              <a:t> 10.50	  1.60</a:t>
            </a:r>
          </a:p>
          <a:p>
            <a:r>
              <a:rPr lang="x-none" dirty="0"/>
              <a:t> 11.00	  1.60</a:t>
            </a:r>
          </a:p>
          <a:p>
            <a:r>
              <a:rPr lang="x-none" dirty="0"/>
              <a:t> 11.50	  1.60</a:t>
            </a:r>
          </a:p>
          <a:p>
            <a:r>
              <a:rPr lang="x-none" dirty="0"/>
              <a:t> 12.00	  1.60</a:t>
            </a:r>
          </a:p>
          <a:p>
            <a:r>
              <a:rPr lang="x-none" dirty="0"/>
              <a:t> 12.50	  1.60</a:t>
            </a:r>
          </a:p>
          <a:p>
            <a:r>
              <a:rPr lang="x-none" dirty="0"/>
              <a:t> 13.00	  1.60</a:t>
            </a:r>
          </a:p>
          <a:p>
            <a:r>
              <a:rPr lang="x-none" dirty="0"/>
              <a:t> 13.50	  1.60</a:t>
            </a:r>
          </a:p>
          <a:p>
            <a:r>
              <a:rPr lang="x-none" dirty="0"/>
              <a:t> 14.00	  1.60</a:t>
            </a:r>
          </a:p>
        </p:txBody>
      </p:sp>
    </p:spTree>
    <p:extLst>
      <p:ext uri="{BB962C8B-B14F-4D97-AF65-F5344CB8AC3E}">
        <p14:creationId xmlns:p14="http://schemas.microsoft.com/office/powerpoint/2010/main" val="675204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542" y="28313"/>
            <a:ext cx="10515600" cy="1325563"/>
          </a:xfrm>
        </p:spPr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SAMPL8-22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cxnSp>
        <p:nvCxnSpPr>
          <p:cNvPr id="21" name="Conector recto de flecha 20"/>
          <p:cNvCxnSpPr/>
          <p:nvPr/>
        </p:nvCxnSpPr>
        <p:spPr>
          <a:xfrm>
            <a:off x="6445032" y="2643852"/>
            <a:ext cx="485341" cy="3355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V="1">
            <a:off x="6396074" y="4691763"/>
            <a:ext cx="641931" cy="3759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466" y="2979374"/>
            <a:ext cx="2511503" cy="171238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643" y="1809722"/>
            <a:ext cx="2459109" cy="14465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457" y="3835569"/>
            <a:ext cx="2473295" cy="1825173"/>
          </a:xfrm>
          <a:prstGeom prst="rect">
            <a:avLst/>
          </a:prstGeom>
        </p:spPr>
      </p:pic>
      <p:sp>
        <p:nvSpPr>
          <p:cNvPr id="24" name="Rectángulo redondeado 23"/>
          <p:cNvSpPr/>
          <p:nvPr/>
        </p:nvSpPr>
        <p:spPr>
          <a:xfrm>
            <a:off x="6672466" y="3110180"/>
            <a:ext cx="2511503" cy="158158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1661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F94571E6-16B6-DF4A-BC8D-C0EF53823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844441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23553" name="Imagen 25" descr="23 SAMPL8 molecules">
            <a:extLst>
              <a:ext uri="{FF2B5EF4-FFF2-40B4-BE49-F238E27FC236}">
                <a16:creationId xmlns:a16="http://schemas.microsoft.com/office/drawing/2014/main" xmlns="" id="{F9034917-E156-884D-9C24-4C2096AF5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8" t="83472" r="18124" b="-449"/>
          <a:stretch>
            <a:fillRect/>
          </a:stretch>
        </p:blipFill>
        <p:spPr bwMode="auto">
          <a:xfrm>
            <a:off x="257464" y="22858"/>
            <a:ext cx="2363190" cy="257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51EE5CB3-928E-3B45-BF91-F11A77FE2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2441" y="-138499"/>
            <a:ext cx="9019559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Nombre IUPAC</a:t>
            </a: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2-chloro-6,7-dimethoxyquinazolin-4-amine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SMILES: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Cc1nc2cc(O)ccc2s1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Torsiones activas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18</a:t>
            </a:r>
            <a:r>
              <a:rPr lang="es-ES" alt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" alt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b="1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Comentarios</a:t>
            </a:r>
            <a:r>
              <a:rPr lang="es-ES" alt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Aquí la rotación del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hidroxi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no la veo importante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s-ES" altLang="es-ES" dirty="0">
                <a:latin typeface="Helvetica" pitchFamily="2" charset="0"/>
                <a:cs typeface="Times New Roman" panose="02020603050405020304" pitchFamily="18" charset="0"/>
              </a:rPr>
              <a:t>No veo otras rotaciones importantes, por lo tanto no hay torsiones activas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Propongo no hacer estudio conformacional y directamente calcular a nivel QM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22CE6C6-04D8-D749-811B-02E8BFA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850" y="4622800"/>
            <a:ext cx="4127500" cy="2108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360B435-1C34-4340-B76B-C3F90317FE9D}"/>
              </a:ext>
            </a:extLst>
          </p:cNvPr>
          <p:cNvSpPr/>
          <p:nvPr/>
        </p:nvSpPr>
        <p:spPr>
          <a:xfrm>
            <a:off x="2878118" y="2360642"/>
            <a:ext cx="19259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 </a:t>
            </a:r>
            <a:r>
              <a:rPr lang="x-none" b="1" dirty="0">
                <a:solidFill>
                  <a:srgbClr val="002060"/>
                </a:solidFill>
              </a:rPr>
              <a:t>pH 	  logD</a:t>
            </a:r>
          </a:p>
          <a:p>
            <a:r>
              <a:rPr lang="x-none" dirty="0"/>
              <a:t>  0.00	  0.28</a:t>
            </a:r>
          </a:p>
          <a:p>
            <a:r>
              <a:rPr lang="x-none" dirty="0"/>
              <a:t>  0.50	  0.29</a:t>
            </a:r>
          </a:p>
          <a:p>
            <a:r>
              <a:rPr lang="x-none" dirty="0"/>
              <a:t>  1.00	  0.33</a:t>
            </a:r>
          </a:p>
          <a:p>
            <a:r>
              <a:rPr lang="x-none" dirty="0"/>
              <a:t>  1.50	  0.43</a:t>
            </a:r>
          </a:p>
          <a:p>
            <a:r>
              <a:rPr lang="x-none" dirty="0"/>
              <a:t>  2.00	  0.63</a:t>
            </a:r>
          </a:p>
          <a:p>
            <a:r>
              <a:rPr lang="x-none" dirty="0"/>
              <a:t>  2.50	  0.96</a:t>
            </a:r>
          </a:p>
          <a:p>
            <a:r>
              <a:rPr lang="x-none" dirty="0"/>
              <a:t>  3.00	  1.31</a:t>
            </a:r>
          </a:p>
          <a:p>
            <a:r>
              <a:rPr lang="x-none" dirty="0"/>
              <a:t>  3.50	  1.60</a:t>
            </a:r>
          </a:p>
          <a:p>
            <a:r>
              <a:rPr lang="x-none" dirty="0"/>
              <a:t>  4.00	  1.76</a:t>
            </a:r>
          </a:p>
          <a:p>
            <a:r>
              <a:rPr lang="x-none" dirty="0"/>
              <a:t>  4.50	  1.83</a:t>
            </a:r>
          </a:p>
          <a:p>
            <a:r>
              <a:rPr lang="x-none" dirty="0"/>
              <a:t>  5.00	  1.86</a:t>
            </a:r>
          </a:p>
          <a:p>
            <a:r>
              <a:rPr lang="x-none" dirty="0"/>
              <a:t>  5.50	  1.87</a:t>
            </a:r>
          </a:p>
          <a:p>
            <a:r>
              <a:rPr lang="x-none" dirty="0"/>
              <a:t>  6.00	  1.87</a:t>
            </a:r>
          </a:p>
          <a:p>
            <a:r>
              <a:rPr lang="x-none" dirty="0"/>
              <a:t>  6.50	  1.87</a:t>
            </a:r>
          </a:p>
          <a:p>
            <a:r>
              <a:rPr lang="x-none" dirty="0"/>
              <a:t>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D32C265-83AA-FF49-AC02-170442047372}"/>
              </a:ext>
            </a:extLst>
          </p:cNvPr>
          <p:cNvSpPr/>
          <p:nvPr/>
        </p:nvSpPr>
        <p:spPr>
          <a:xfrm>
            <a:off x="5128078" y="2206685"/>
            <a:ext cx="19358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pH 	  logD</a:t>
            </a:r>
            <a:r>
              <a:rPr lang="x-none" dirty="0"/>
              <a:t>  </a:t>
            </a:r>
          </a:p>
          <a:p>
            <a:r>
              <a:rPr lang="x-none" dirty="0"/>
              <a:t> 7.00	  1.87</a:t>
            </a:r>
          </a:p>
          <a:p>
            <a:r>
              <a:rPr lang="x-none" dirty="0"/>
              <a:t>  7.50	  1.86</a:t>
            </a:r>
          </a:p>
          <a:p>
            <a:r>
              <a:rPr lang="x-none" dirty="0"/>
              <a:t>  8.00	  1.84</a:t>
            </a:r>
          </a:p>
          <a:p>
            <a:r>
              <a:rPr lang="x-none" dirty="0"/>
              <a:t>  8.50	  1.78</a:t>
            </a:r>
          </a:p>
          <a:p>
            <a:r>
              <a:rPr lang="x-none" dirty="0"/>
              <a:t>  9.00	  1.64</a:t>
            </a:r>
          </a:p>
          <a:p>
            <a:r>
              <a:rPr lang="x-none" dirty="0"/>
              <a:t>  9.50	  1.37</a:t>
            </a:r>
          </a:p>
          <a:p>
            <a:r>
              <a:rPr lang="x-none" dirty="0"/>
              <a:t> 10.00	  0.97</a:t>
            </a:r>
          </a:p>
          <a:p>
            <a:r>
              <a:rPr lang="x-none" dirty="0"/>
              <a:t> 10.50	  0.53</a:t>
            </a:r>
          </a:p>
          <a:p>
            <a:r>
              <a:rPr lang="x-none" dirty="0"/>
              <a:t> 11.00	  0.09</a:t>
            </a:r>
          </a:p>
          <a:p>
            <a:r>
              <a:rPr lang="x-none" dirty="0"/>
              <a:t> 11.50	 -0.28</a:t>
            </a:r>
          </a:p>
          <a:p>
            <a:r>
              <a:rPr lang="x-none" dirty="0"/>
              <a:t> 12.00	 -0.52</a:t>
            </a:r>
          </a:p>
          <a:p>
            <a:r>
              <a:rPr lang="x-none" dirty="0"/>
              <a:t> 12.50	 -0.64</a:t>
            </a:r>
          </a:p>
          <a:p>
            <a:r>
              <a:rPr lang="x-none" dirty="0"/>
              <a:t> 13.00	 -0.69</a:t>
            </a:r>
          </a:p>
          <a:p>
            <a:r>
              <a:rPr lang="x-none" dirty="0"/>
              <a:t> 13.50	 -0.70</a:t>
            </a:r>
          </a:p>
          <a:p>
            <a:r>
              <a:rPr lang="x-none" dirty="0"/>
              <a:t> 14.00	 -0.71</a:t>
            </a:r>
          </a:p>
        </p:txBody>
      </p:sp>
    </p:spTree>
    <p:extLst>
      <p:ext uri="{BB962C8B-B14F-4D97-AF65-F5344CB8AC3E}">
        <p14:creationId xmlns:p14="http://schemas.microsoft.com/office/powerpoint/2010/main" val="706684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4A810ED2-7272-774E-9D34-6640B0996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7572" y="1187668"/>
            <a:ext cx="1635455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49B60E3B-4B23-684A-A9D9-9226AC9EDA39}"/>
              </a:ext>
            </a:extLst>
          </p:cNvPr>
          <p:cNvSpPr/>
          <p:nvPr/>
        </p:nvSpPr>
        <p:spPr>
          <a:xfrm>
            <a:off x="3748251" y="288166"/>
            <a:ext cx="8264968" cy="2585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Nombre IUPAC: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_tradnl" dirty="0">
                <a:solidFill>
                  <a:srgbClr val="000000"/>
                </a:solidFill>
                <a:latin typeface="Helvetica" pitchFamily="2" charset="0"/>
                <a:ea typeface="Calibri" panose="020F0502020204030204" pitchFamily="34" charset="0"/>
                <a:cs typeface="Times" pitchFamily="2" charset="0"/>
              </a:rPr>
              <a:t>2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-((3-(</a:t>
            </a:r>
            <a:r>
              <a:rPr lang="es-ES" dirty="0" err="1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trifluoromethyl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s-ES" dirty="0" err="1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phenyl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)amino)</a:t>
            </a:r>
            <a:r>
              <a:rPr lang="es-ES" dirty="0" err="1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benzoic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acid</a:t>
            </a:r>
            <a:endParaRPr lang="es-ES" dirty="0"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ES" b="1" dirty="0">
                <a:latin typeface="Helvetica" pitchFamily="2" charset="0"/>
                <a:cs typeface="Times New Roman" panose="02020603050405020304" pitchFamily="18" charset="0"/>
              </a:rPr>
              <a:t>SMILES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: OC(=O)c1ccccc1Nc1cccc(c1)C(F)(F)F</a:t>
            </a:r>
          </a:p>
          <a:p>
            <a:pPr algn="just"/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Torsiones activas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</a:p>
          <a:p>
            <a:pPr algn="just"/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sz="1600" dirty="0" smtClean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endParaRPr lang="es-ES" dirty="0"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Comentarios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E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Helvetica" pitchFamily="2" charset="0"/>
              <a:buChar char="-"/>
            </a:pP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 considero el </a:t>
            </a:r>
            <a:r>
              <a:rPr lang="es-ES" i="1" dirty="0" err="1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trifluoromethyl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como una torsión activa</a:t>
            </a:r>
            <a:endParaRPr lang="es-E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Helvetica" pitchFamily="2" charset="0"/>
              <a:buChar char="-"/>
            </a:pP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El grupo acido, al tratarse de </a:t>
            </a:r>
            <a:r>
              <a:rPr lang="es-ES" dirty="0" err="1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s-ES" i="1" dirty="0" err="1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s-ES" baseline="-25000" dirty="0" err="1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quizás la rotación y según de donde arranquemos el protón si que puede ser relevante y además tiene un nitrógeno que podría caer cercano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xmlns="" id="{B79F32B2-99BD-5041-B20F-CCFA3C27A26B}"/>
              </a:ext>
            </a:extLst>
          </p:cNvPr>
          <p:cNvGrpSpPr/>
          <p:nvPr/>
        </p:nvGrpSpPr>
        <p:grpSpPr>
          <a:xfrm>
            <a:off x="147144" y="249360"/>
            <a:ext cx="3424288" cy="2811259"/>
            <a:chOff x="809296" y="1891861"/>
            <a:chExt cx="3100551" cy="2402075"/>
          </a:xfrm>
        </p:grpSpPr>
        <p:pic>
          <p:nvPicPr>
            <p:cNvPr id="1025" name="Imagen 2" descr="23 SAMPL8 molecules">
              <a:extLst>
                <a:ext uri="{FF2B5EF4-FFF2-40B4-BE49-F238E27FC236}">
                  <a16:creationId xmlns:a16="http://schemas.microsoft.com/office/drawing/2014/main" xmlns="" id="{683D08A2-0FBD-1048-B1B7-90CD0BEF4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9" t="1129" r="84097" b="82957"/>
            <a:stretch>
              <a:fillRect/>
            </a:stretch>
          </p:blipFill>
          <p:spPr bwMode="auto">
            <a:xfrm>
              <a:off x="809296" y="1891861"/>
              <a:ext cx="3100551" cy="240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echa derecha 5">
              <a:extLst>
                <a:ext uri="{FF2B5EF4-FFF2-40B4-BE49-F238E27FC236}">
                  <a16:creationId xmlns:a16="http://schemas.microsoft.com/office/drawing/2014/main" xmlns="" id="{9BFA22B0-F99D-C74F-B413-7217A0899691}"/>
                </a:ext>
              </a:extLst>
            </p:cNvPr>
            <p:cNvSpPr/>
            <p:nvPr/>
          </p:nvSpPr>
          <p:spPr>
            <a:xfrm rot="10800000">
              <a:off x="3389585" y="2406870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Flecha derecha 7">
              <a:extLst>
                <a:ext uri="{FF2B5EF4-FFF2-40B4-BE49-F238E27FC236}">
                  <a16:creationId xmlns:a16="http://schemas.microsoft.com/office/drawing/2014/main" xmlns="" id="{C1797FEB-2200-B042-99F3-60EF58E91BFE}"/>
                </a:ext>
              </a:extLst>
            </p:cNvPr>
            <p:cNvSpPr/>
            <p:nvPr/>
          </p:nvSpPr>
          <p:spPr>
            <a:xfrm rot="2972420">
              <a:off x="2123089" y="2493306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Flecha derecha 8">
              <a:extLst>
                <a:ext uri="{FF2B5EF4-FFF2-40B4-BE49-F238E27FC236}">
                  <a16:creationId xmlns:a16="http://schemas.microsoft.com/office/drawing/2014/main" xmlns="" id="{BF1F1067-F6C2-1147-AF4B-6FE87C3B8A4F}"/>
                </a:ext>
              </a:extLst>
            </p:cNvPr>
            <p:cNvSpPr/>
            <p:nvPr/>
          </p:nvSpPr>
          <p:spPr>
            <a:xfrm rot="8516857">
              <a:off x="2797298" y="2535488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A3438AC-4031-9448-B0AE-1DD332430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39" r="2835" b="16279"/>
          <a:stretch/>
        </p:blipFill>
        <p:spPr>
          <a:xfrm>
            <a:off x="6488717" y="3279744"/>
            <a:ext cx="5095435" cy="29494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05BB6C4-9587-7041-82B6-01F9335F6A96}"/>
              </a:ext>
            </a:extLst>
          </p:cNvPr>
          <p:cNvSpPr/>
          <p:nvPr/>
        </p:nvSpPr>
        <p:spPr>
          <a:xfrm>
            <a:off x="2369763" y="3328490"/>
            <a:ext cx="159228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sz="1400" dirty="0"/>
              <a:t>   </a:t>
            </a:r>
            <a:r>
              <a:rPr lang="x-none" sz="1400" b="1" dirty="0">
                <a:solidFill>
                  <a:srgbClr val="002060"/>
                </a:solidFill>
              </a:rPr>
              <a:t>pH</a:t>
            </a:r>
            <a:r>
              <a:rPr lang="x-none" sz="1400" dirty="0"/>
              <a:t> 	  </a:t>
            </a:r>
            <a:r>
              <a:rPr lang="x-none" sz="1400" b="1" dirty="0">
                <a:solidFill>
                  <a:srgbClr val="002060"/>
                </a:solidFill>
              </a:rPr>
              <a:t>logD</a:t>
            </a:r>
          </a:p>
          <a:p>
            <a:r>
              <a:rPr lang="x-none" sz="1400" dirty="0"/>
              <a:t>  0.00	  4.99</a:t>
            </a:r>
          </a:p>
          <a:p>
            <a:r>
              <a:rPr lang="x-none" sz="1400" dirty="0"/>
              <a:t>  0.50	  5.00</a:t>
            </a:r>
          </a:p>
          <a:p>
            <a:r>
              <a:rPr lang="x-none" sz="1400" dirty="0"/>
              <a:t>  1.00	  5.00</a:t>
            </a:r>
          </a:p>
          <a:p>
            <a:r>
              <a:rPr lang="x-none" sz="1400" dirty="0"/>
              <a:t>  1.50	  4.99</a:t>
            </a:r>
          </a:p>
          <a:p>
            <a:r>
              <a:rPr lang="x-none" sz="1400" dirty="0"/>
              <a:t>  2.00	  4.99</a:t>
            </a:r>
          </a:p>
          <a:p>
            <a:r>
              <a:rPr lang="x-none" sz="1400" dirty="0"/>
              <a:t>  2.50	  4.98</a:t>
            </a:r>
          </a:p>
          <a:p>
            <a:r>
              <a:rPr lang="x-none" sz="1400" dirty="0"/>
              <a:t>  3.00	  4.94</a:t>
            </a:r>
          </a:p>
          <a:p>
            <a:r>
              <a:rPr lang="x-none" sz="1400" dirty="0"/>
              <a:t>  3.50	  4.85</a:t>
            </a:r>
          </a:p>
          <a:p>
            <a:r>
              <a:rPr lang="x-none" sz="1400" dirty="0"/>
              <a:t>  4.00	  4.63</a:t>
            </a:r>
          </a:p>
          <a:p>
            <a:r>
              <a:rPr lang="x-none" sz="1400" dirty="0"/>
              <a:t>  4.50	  4.28</a:t>
            </a:r>
          </a:p>
          <a:p>
            <a:r>
              <a:rPr lang="x-none" sz="1400" dirty="0"/>
              <a:t>  5.00	  3.84</a:t>
            </a:r>
          </a:p>
          <a:p>
            <a:r>
              <a:rPr lang="x-none" sz="1400" dirty="0"/>
              <a:t>  5.50	  3.37</a:t>
            </a:r>
          </a:p>
          <a:p>
            <a:r>
              <a:rPr lang="x-none" sz="1400" dirty="0"/>
              <a:t>  6.00	  2.88</a:t>
            </a:r>
          </a:p>
          <a:p>
            <a:r>
              <a:rPr lang="x-none" sz="1400" dirty="0"/>
              <a:t>  6.50	  2.41</a:t>
            </a:r>
          </a:p>
          <a:p>
            <a:endParaRPr lang="x-none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A575AF3-6C5C-204E-A8C8-79694E7DD9E3}"/>
              </a:ext>
            </a:extLst>
          </p:cNvPr>
          <p:cNvSpPr/>
          <p:nvPr/>
        </p:nvSpPr>
        <p:spPr>
          <a:xfrm>
            <a:off x="4166250" y="3279744"/>
            <a:ext cx="18281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sz="1400" dirty="0"/>
              <a:t> </a:t>
            </a:r>
            <a:r>
              <a:rPr lang="x-none" sz="1400" b="1" dirty="0">
                <a:solidFill>
                  <a:srgbClr val="002060"/>
                </a:solidFill>
              </a:rPr>
              <a:t>pH</a:t>
            </a:r>
            <a:r>
              <a:rPr lang="x-none" sz="1400" dirty="0"/>
              <a:t>                    </a:t>
            </a:r>
            <a:r>
              <a:rPr lang="x-none" sz="1400" b="1" dirty="0">
                <a:solidFill>
                  <a:srgbClr val="002060"/>
                </a:solidFill>
              </a:rPr>
              <a:t>logD</a:t>
            </a:r>
          </a:p>
          <a:p>
            <a:r>
              <a:rPr lang="x-none" sz="1400" dirty="0"/>
              <a:t>  7.00	  1.98</a:t>
            </a:r>
          </a:p>
          <a:p>
            <a:r>
              <a:rPr lang="x-none" sz="1400" dirty="0"/>
              <a:t>  7.50	  1.65</a:t>
            </a:r>
          </a:p>
          <a:p>
            <a:r>
              <a:rPr lang="x-none" sz="1400" dirty="0"/>
              <a:t>  8.00	  1.45</a:t>
            </a:r>
          </a:p>
          <a:p>
            <a:r>
              <a:rPr lang="x-none" sz="1400" dirty="0"/>
              <a:t>  8.50	  1.36</a:t>
            </a:r>
          </a:p>
          <a:p>
            <a:r>
              <a:rPr lang="x-none" sz="1400" dirty="0"/>
              <a:t>  9.00	  1.33</a:t>
            </a:r>
          </a:p>
          <a:p>
            <a:r>
              <a:rPr lang="x-none" sz="1400" dirty="0"/>
              <a:t>  9.50	  1.32</a:t>
            </a:r>
          </a:p>
          <a:p>
            <a:r>
              <a:rPr lang="x-none" sz="1400" dirty="0"/>
              <a:t> 10.00	  1.32</a:t>
            </a:r>
          </a:p>
          <a:p>
            <a:r>
              <a:rPr lang="x-none" sz="1400" dirty="0"/>
              <a:t> 10.50	  1.32</a:t>
            </a:r>
          </a:p>
          <a:p>
            <a:r>
              <a:rPr lang="x-none" sz="1400" dirty="0"/>
              <a:t> 11.00	  1.32</a:t>
            </a:r>
          </a:p>
          <a:p>
            <a:r>
              <a:rPr lang="x-none" sz="1400" dirty="0"/>
              <a:t> 11.50	  1.32</a:t>
            </a:r>
          </a:p>
          <a:p>
            <a:r>
              <a:rPr lang="x-none" sz="1400" dirty="0"/>
              <a:t> 12.00	  1.32</a:t>
            </a:r>
          </a:p>
          <a:p>
            <a:r>
              <a:rPr lang="x-none" sz="1400" dirty="0"/>
              <a:t> 12.50	  1.32</a:t>
            </a:r>
          </a:p>
          <a:p>
            <a:r>
              <a:rPr lang="x-none" sz="1400" dirty="0"/>
              <a:t> 13.00	  1.32</a:t>
            </a:r>
          </a:p>
          <a:p>
            <a:r>
              <a:rPr lang="x-none" sz="1400" dirty="0"/>
              <a:t> 13.50	  1.32</a:t>
            </a:r>
          </a:p>
          <a:p>
            <a:r>
              <a:rPr lang="x-none" sz="1400" dirty="0"/>
              <a:t> 14.00	  1.32</a:t>
            </a:r>
          </a:p>
        </p:txBody>
      </p:sp>
    </p:spTree>
    <p:extLst>
      <p:ext uri="{BB962C8B-B14F-4D97-AF65-F5344CB8AC3E}">
        <p14:creationId xmlns:p14="http://schemas.microsoft.com/office/powerpoint/2010/main" val="2686083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542" y="28313"/>
            <a:ext cx="10515600" cy="1325563"/>
          </a:xfrm>
        </p:spPr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SAMPL8-23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cxnSp>
        <p:nvCxnSpPr>
          <p:cNvPr id="23" name="Conector recto de flecha 22"/>
          <p:cNvCxnSpPr/>
          <p:nvPr/>
        </p:nvCxnSpPr>
        <p:spPr>
          <a:xfrm>
            <a:off x="2963188" y="3580679"/>
            <a:ext cx="7591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ángulo redondeado 9"/>
          <p:cNvSpPr/>
          <p:nvPr/>
        </p:nvSpPr>
        <p:spPr>
          <a:xfrm>
            <a:off x="3887815" y="2741236"/>
            <a:ext cx="2910912" cy="154028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814" y="2766077"/>
            <a:ext cx="2628149" cy="15177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7" y="2766077"/>
            <a:ext cx="2217816" cy="13981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444" y="2741236"/>
            <a:ext cx="2606211" cy="1542617"/>
          </a:xfrm>
          <a:prstGeom prst="rect">
            <a:avLst/>
          </a:prstGeom>
        </p:spPr>
      </p:pic>
      <p:cxnSp>
        <p:nvCxnSpPr>
          <p:cNvPr id="12" name="Conector recto de flecha 11"/>
          <p:cNvCxnSpPr/>
          <p:nvPr/>
        </p:nvCxnSpPr>
        <p:spPr>
          <a:xfrm>
            <a:off x="6980243" y="3580247"/>
            <a:ext cx="7591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23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SAMPL8-1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71" y="2206182"/>
            <a:ext cx="3284119" cy="2597885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V="1">
            <a:off x="5101751" y="3583702"/>
            <a:ext cx="1356161" cy="10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098" y="2341594"/>
            <a:ext cx="3563014" cy="2505740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1131850" y="2539801"/>
            <a:ext cx="3603952" cy="202323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1572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E0C5DB86-B5FE-1941-A135-D2B31F042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224" y="2533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ECDBF4ED-F6BE-B045-9859-57145C6F9DFE}"/>
              </a:ext>
            </a:extLst>
          </p:cNvPr>
          <p:cNvGrpSpPr/>
          <p:nvPr/>
        </p:nvGrpSpPr>
        <p:grpSpPr>
          <a:xfrm>
            <a:off x="210207" y="113962"/>
            <a:ext cx="3079530" cy="2439402"/>
            <a:chOff x="735725" y="357354"/>
            <a:chExt cx="3079530" cy="2439402"/>
          </a:xfrm>
        </p:grpSpPr>
        <p:pic>
          <p:nvPicPr>
            <p:cNvPr id="2049" name="Imagen 3" descr="23 SAMPL8 molecules">
              <a:extLst>
                <a:ext uri="{FF2B5EF4-FFF2-40B4-BE49-F238E27FC236}">
                  <a16:creationId xmlns:a16="http://schemas.microsoft.com/office/drawing/2014/main" xmlns="" id="{8B283C93-FC8E-C447-A4C8-0FC43F4BD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40" t="851" r="66730" b="82655"/>
            <a:stretch>
              <a:fillRect/>
            </a:stretch>
          </p:blipFill>
          <p:spPr bwMode="auto">
            <a:xfrm>
              <a:off x="735725" y="357354"/>
              <a:ext cx="3079530" cy="2439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lecha derecha 6">
              <a:extLst>
                <a:ext uri="{FF2B5EF4-FFF2-40B4-BE49-F238E27FC236}">
                  <a16:creationId xmlns:a16="http://schemas.microsoft.com/office/drawing/2014/main" xmlns="" id="{0B42D2C3-B417-C041-B7EA-CF80E18F7607}"/>
                </a:ext>
              </a:extLst>
            </p:cNvPr>
            <p:cNvSpPr/>
            <p:nvPr/>
          </p:nvSpPr>
          <p:spPr>
            <a:xfrm rot="2972420">
              <a:off x="1093075" y="1190902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Flecha derecha 7">
              <a:extLst>
                <a:ext uri="{FF2B5EF4-FFF2-40B4-BE49-F238E27FC236}">
                  <a16:creationId xmlns:a16="http://schemas.microsoft.com/office/drawing/2014/main" xmlns="" id="{4D9107BE-774D-9E49-A175-D2567E4A836D}"/>
                </a:ext>
              </a:extLst>
            </p:cNvPr>
            <p:cNvSpPr/>
            <p:nvPr/>
          </p:nvSpPr>
          <p:spPr>
            <a:xfrm rot="2972420">
              <a:off x="2123089" y="729237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Flecha derecha 8">
              <a:extLst>
                <a:ext uri="{FF2B5EF4-FFF2-40B4-BE49-F238E27FC236}">
                  <a16:creationId xmlns:a16="http://schemas.microsoft.com/office/drawing/2014/main" xmlns="" id="{82FDF6AE-113F-4D4F-90BC-207E77032868}"/>
                </a:ext>
              </a:extLst>
            </p:cNvPr>
            <p:cNvSpPr/>
            <p:nvPr/>
          </p:nvSpPr>
          <p:spPr>
            <a:xfrm rot="2972420">
              <a:off x="2811537" y="729236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Flecha derecha 9">
              <a:extLst>
                <a:ext uri="{FF2B5EF4-FFF2-40B4-BE49-F238E27FC236}">
                  <a16:creationId xmlns:a16="http://schemas.microsoft.com/office/drawing/2014/main" xmlns="" id="{F7305665-F959-AB4D-9B63-78E3854F8C4D}"/>
                </a:ext>
              </a:extLst>
            </p:cNvPr>
            <p:cNvSpPr/>
            <p:nvPr/>
          </p:nvSpPr>
          <p:spPr>
            <a:xfrm rot="18842271">
              <a:off x="2378920" y="1025406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3F717F4-9D97-9D47-9456-15C2C986F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827" y="2091669"/>
            <a:ext cx="3079530" cy="47285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7A7AC05-AB49-7E4F-91DA-0A281F36F27F}"/>
              </a:ext>
            </a:extLst>
          </p:cNvPr>
          <p:cNvSpPr/>
          <p:nvPr/>
        </p:nvSpPr>
        <p:spPr>
          <a:xfrm>
            <a:off x="2861439" y="2414864"/>
            <a:ext cx="199784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b="1" dirty="0">
                <a:solidFill>
                  <a:srgbClr val="002060"/>
                </a:solidFill>
              </a:rPr>
              <a:t>pH 	  logD</a:t>
            </a:r>
          </a:p>
          <a:p>
            <a:r>
              <a:rPr lang="x-none" dirty="0"/>
              <a:t>  0.00	  0.85</a:t>
            </a:r>
          </a:p>
          <a:p>
            <a:r>
              <a:rPr lang="x-none" dirty="0"/>
              <a:t>  0.50	  0.85</a:t>
            </a:r>
          </a:p>
          <a:p>
            <a:r>
              <a:rPr lang="x-none" dirty="0"/>
              <a:t>  1.00	  0.84</a:t>
            </a:r>
          </a:p>
          <a:p>
            <a:r>
              <a:rPr lang="x-none" dirty="0"/>
              <a:t>  1.50	  0.84</a:t>
            </a:r>
          </a:p>
          <a:p>
            <a:r>
              <a:rPr lang="x-none" dirty="0"/>
              <a:t>  2.00	  0.83</a:t>
            </a:r>
          </a:p>
          <a:p>
            <a:r>
              <a:rPr lang="x-none" dirty="0"/>
              <a:t>  2.50	  0.80</a:t>
            </a:r>
          </a:p>
          <a:p>
            <a:r>
              <a:rPr lang="x-none" dirty="0"/>
              <a:t>  3.00	  0.72</a:t>
            </a:r>
          </a:p>
          <a:p>
            <a:r>
              <a:rPr lang="x-none" dirty="0"/>
              <a:t>  3.50	  0.54</a:t>
            </a:r>
          </a:p>
          <a:p>
            <a:r>
              <a:rPr lang="x-none" dirty="0"/>
              <a:t>  4.00	  0.22</a:t>
            </a:r>
          </a:p>
          <a:p>
            <a:r>
              <a:rPr lang="x-none" dirty="0"/>
              <a:t>  4.50	 -0.20</a:t>
            </a:r>
          </a:p>
          <a:p>
            <a:r>
              <a:rPr lang="x-none" dirty="0"/>
              <a:t>  5.00	 -0.67</a:t>
            </a:r>
          </a:p>
          <a:p>
            <a:r>
              <a:rPr lang="x-none" dirty="0"/>
              <a:t>  5.50	 -1.16</a:t>
            </a:r>
          </a:p>
          <a:p>
            <a:r>
              <a:rPr lang="x-none" dirty="0"/>
              <a:t>  6.00	 -1.63</a:t>
            </a:r>
          </a:p>
          <a:p>
            <a:r>
              <a:rPr lang="x-none" dirty="0"/>
              <a:t>  6.50	 -2.08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443980A-A3A2-3B49-8A15-6879A7D1AA65}"/>
              </a:ext>
            </a:extLst>
          </p:cNvPr>
          <p:cNvSpPr/>
          <p:nvPr/>
        </p:nvSpPr>
        <p:spPr>
          <a:xfrm>
            <a:off x="4859282" y="2276366"/>
            <a:ext cx="2286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 </a:t>
            </a:r>
            <a:r>
              <a:rPr lang="x-none" b="1" dirty="0">
                <a:solidFill>
                  <a:srgbClr val="002060"/>
                </a:solidFill>
              </a:rPr>
              <a:t>pH 	  logD</a:t>
            </a:r>
            <a:endParaRPr lang="x-none" dirty="0"/>
          </a:p>
          <a:p>
            <a:r>
              <a:rPr lang="x-none" dirty="0"/>
              <a:t>  7.00	 -2.44</a:t>
            </a:r>
          </a:p>
          <a:p>
            <a:r>
              <a:rPr lang="x-none" dirty="0"/>
              <a:t>  7.50	 -2.67</a:t>
            </a:r>
          </a:p>
          <a:p>
            <a:r>
              <a:rPr lang="x-none" dirty="0"/>
              <a:t>  8.00	 -2.77</a:t>
            </a:r>
          </a:p>
          <a:p>
            <a:r>
              <a:rPr lang="x-none" dirty="0"/>
              <a:t>  8.50	 -2.82</a:t>
            </a:r>
          </a:p>
          <a:p>
            <a:r>
              <a:rPr lang="x-none" dirty="0"/>
              <a:t>  9.00	 -2.83</a:t>
            </a:r>
          </a:p>
          <a:p>
            <a:r>
              <a:rPr lang="x-none" dirty="0"/>
              <a:t>  9.50	 -2.83</a:t>
            </a:r>
          </a:p>
          <a:p>
            <a:r>
              <a:rPr lang="x-none" dirty="0"/>
              <a:t> 10.00	 -2.83</a:t>
            </a:r>
          </a:p>
          <a:p>
            <a:r>
              <a:rPr lang="x-none" dirty="0"/>
              <a:t> 10.50	 -2.84</a:t>
            </a:r>
          </a:p>
          <a:p>
            <a:r>
              <a:rPr lang="x-none" dirty="0"/>
              <a:t> 11.00	 -2.84</a:t>
            </a:r>
          </a:p>
          <a:p>
            <a:r>
              <a:rPr lang="x-none" dirty="0"/>
              <a:t> 11.50	 -2.84</a:t>
            </a:r>
          </a:p>
          <a:p>
            <a:r>
              <a:rPr lang="x-none" dirty="0"/>
              <a:t> 12.00	 -2.84</a:t>
            </a:r>
          </a:p>
          <a:p>
            <a:r>
              <a:rPr lang="x-none" dirty="0"/>
              <a:t> 12.50	 -2.84</a:t>
            </a:r>
          </a:p>
          <a:p>
            <a:r>
              <a:rPr lang="x-none" dirty="0"/>
              <a:t> 13.00	 -2.84</a:t>
            </a:r>
          </a:p>
          <a:p>
            <a:r>
              <a:rPr lang="x-none" dirty="0"/>
              <a:t> 13.50	 -2.84</a:t>
            </a:r>
          </a:p>
          <a:p>
            <a:r>
              <a:rPr lang="x-none" dirty="0"/>
              <a:t> 14.00	 -2.84</a:t>
            </a:r>
          </a:p>
        </p:txBody>
      </p:sp>
      <p:sp>
        <p:nvSpPr>
          <p:cNvPr id="16" name="Rectángulo 4">
            <a:extLst>
              <a:ext uri="{FF2B5EF4-FFF2-40B4-BE49-F238E27FC236}">
                <a16:creationId xmlns:a16="http://schemas.microsoft.com/office/drawing/2014/main" xmlns="" id="{DFB4B2A1-9216-4241-8579-968E36C6A714}"/>
              </a:ext>
            </a:extLst>
          </p:cNvPr>
          <p:cNvSpPr/>
          <p:nvPr/>
        </p:nvSpPr>
        <p:spPr>
          <a:xfrm>
            <a:off x="3289735" y="113962"/>
            <a:ext cx="6792301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Nombre IUPAC: </a:t>
            </a:r>
            <a:r>
              <a:rPr lang="es-ES_tradnl" dirty="0">
                <a:solidFill>
                  <a:srgbClr val="000000"/>
                </a:solidFill>
                <a:latin typeface="Helvetica" pitchFamily="2" charset="0"/>
                <a:ea typeface="Calibri" panose="020F0502020204030204" pitchFamily="34" charset="0"/>
                <a:cs typeface="Times" pitchFamily="2" charset="0"/>
              </a:rPr>
              <a:t>3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-(4-(</a:t>
            </a:r>
            <a:r>
              <a:rPr lang="es-ES" dirty="0" err="1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methylsulfonyl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s-ES" dirty="0" err="1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phenyl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s-ES" dirty="0" err="1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propanoic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acid</a:t>
            </a:r>
            <a:endParaRPr lang="es-E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SMILES: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CS(=O)(=O)c1ccc(CCC(O)=O)cc1</a:t>
            </a:r>
          </a:p>
          <a:p>
            <a:pPr algn="just"/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Torsiones activas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</a:p>
          <a:p>
            <a:pPr algn="just"/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sz="1600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27</a:t>
            </a:r>
            <a:endParaRPr lang="es-ES" dirty="0"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ES" b="1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Comentarios</a:t>
            </a: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Tx/>
              <a:buChar char="-"/>
            </a:pPr>
            <a:r>
              <a:rPr lang="es-ES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Tengo dudas sobre si considerar la rotación del grupo carboxílico, ya que lo veo bastante alejado del resto de la molécula, de momento la considero </a:t>
            </a:r>
            <a:endParaRPr lang="es-E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162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 smtClean="0"/>
              <a:t>Microstates</a:t>
            </a:r>
            <a:r>
              <a:rPr lang="es-ES" b="1" dirty="0" smtClean="0"/>
              <a:t> SAMPL8-2 (según </a:t>
            </a:r>
            <a:r>
              <a:rPr lang="es-ES" b="1" dirty="0" err="1" smtClean="0"/>
              <a:t>MarvinSketch</a:t>
            </a:r>
            <a:r>
              <a:rPr lang="es-ES" b="1" dirty="0"/>
              <a:t>)</a:t>
            </a:r>
          </a:p>
        </p:txBody>
      </p:sp>
      <p:cxnSp>
        <p:nvCxnSpPr>
          <p:cNvPr id="6" name="Conector recto de flecha 5"/>
          <p:cNvCxnSpPr/>
          <p:nvPr/>
        </p:nvCxnSpPr>
        <p:spPr>
          <a:xfrm flipV="1">
            <a:off x="5101751" y="3583702"/>
            <a:ext cx="1356161" cy="10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3" y="1985567"/>
            <a:ext cx="4216400" cy="2679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24" y="2112567"/>
            <a:ext cx="4216400" cy="2552700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615217" y="2461891"/>
            <a:ext cx="4325086" cy="187514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923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57E835E4-3F63-5E40-8C3F-5F951BF07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7360E27F-C514-204F-AE6F-D8BB5B1F0829}"/>
              </a:ext>
            </a:extLst>
          </p:cNvPr>
          <p:cNvGrpSpPr/>
          <p:nvPr/>
        </p:nvGrpSpPr>
        <p:grpSpPr>
          <a:xfrm>
            <a:off x="220718" y="119390"/>
            <a:ext cx="3106245" cy="2547610"/>
            <a:chOff x="297355" y="119390"/>
            <a:chExt cx="2603500" cy="1917700"/>
          </a:xfrm>
        </p:grpSpPr>
        <p:pic>
          <p:nvPicPr>
            <p:cNvPr id="3073" name="Imagen 4" descr="23 SAMPL8 molecules">
              <a:extLst>
                <a:ext uri="{FF2B5EF4-FFF2-40B4-BE49-F238E27FC236}">
                  <a16:creationId xmlns:a16="http://schemas.microsoft.com/office/drawing/2014/main" xmlns="" id="{D6376444-5B09-5C42-B5BF-2DA9235C9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66" r="49806" b="82967"/>
            <a:stretch>
              <a:fillRect/>
            </a:stretch>
          </p:blipFill>
          <p:spPr bwMode="auto">
            <a:xfrm>
              <a:off x="297355" y="119390"/>
              <a:ext cx="2603500" cy="191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lecha derecha 6">
              <a:extLst>
                <a:ext uri="{FF2B5EF4-FFF2-40B4-BE49-F238E27FC236}">
                  <a16:creationId xmlns:a16="http://schemas.microsoft.com/office/drawing/2014/main" xmlns="" id="{9AB3DB3A-63D0-0C48-8388-54A7AB42765D}"/>
                </a:ext>
              </a:extLst>
            </p:cNvPr>
            <p:cNvSpPr/>
            <p:nvPr/>
          </p:nvSpPr>
          <p:spPr>
            <a:xfrm rot="18993713">
              <a:off x="1300784" y="1159996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Flecha derecha 7">
              <a:extLst>
                <a:ext uri="{FF2B5EF4-FFF2-40B4-BE49-F238E27FC236}">
                  <a16:creationId xmlns:a16="http://schemas.microsoft.com/office/drawing/2014/main" xmlns="" id="{81FB75BC-C4A6-CC4D-AA43-A0BEF0D67A4A}"/>
                </a:ext>
              </a:extLst>
            </p:cNvPr>
            <p:cNvSpPr/>
            <p:nvPr/>
          </p:nvSpPr>
          <p:spPr>
            <a:xfrm rot="18993713">
              <a:off x="1875086" y="1159999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Flecha derecha 8">
              <a:extLst>
                <a:ext uri="{FF2B5EF4-FFF2-40B4-BE49-F238E27FC236}">
                  <a16:creationId xmlns:a16="http://schemas.microsoft.com/office/drawing/2014/main" xmlns="" id="{832C5B00-CA48-1442-8678-062A92D02052}"/>
                </a:ext>
              </a:extLst>
            </p:cNvPr>
            <p:cNvSpPr/>
            <p:nvPr/>
          </p:nvSpPr>
          <p:spPr>
            <a:xfrm rot="18993713">
              <a:off x="654398" y="727209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Flecha derecha 9">
              <a:extLst>
                <a:ext uri="{FF2B5EF4-FFF2-40B4-BE49-F238E27FC236}">
                  <a16:creationId xmlns:a16="http://schemas.microsoft.com/office/drawing/2014/main" xmlns="" id="{03627574-4DCE-4546-B484-8844106F9BA1}"/>
                </a:ext>
              </a:extLst>
            </p:cNvPr>
            <p:cNvSpPr/>
            <p:nvPr/>
          </p:nvSpPr>
          <p:spPr>
            <a:xfrm rot="3026775">
              <a:off x="1659825" y="838787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Flecha derecha 10">
              <a:extLst>
                <a:ext uri="{FF2B5EF4-FFF2-40B4-BE49-F238E27FC236}">
                  <a16:creationId xmlns:a16="http://schemas.microsoft.com/office/drawing/2014/main" xmlns="" id="{EADD796F-D7E9-0741-9AEB-2FF370BE2DF8}"/>
                </a:ext>
              </a:extLst>
            </p:cNvPr>
            <p:cNvSpPr/>
            <p:nvPr/>
          </p:nvSpPr>
          <p:spPr>
            <a:xfrm rot="2724435">
              <a:off x="1331075" y="407855"/>
              <a:ext cx="304800" cy="168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863895D-76CD-494C-A7F3-0066E53A5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220" y="1078238"/>
            <a:ext cx="3724425" cy="54624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DDE8694-887F-2048-BBB2-DF74CCB4BBE5}"/>
              </a:ext>
            </a:extLst>
          </p:cNvPr>
          <p:cNvSpPr/>
          <p:nvPr/>
        </p:nvSpPr>
        <p:spPr>
          <a:xfrm>
            <a:off x="3757006" y="2182295"/>
            <a:ext cx="22334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 </a:t>
            </a:r>
            <a:r>
              <a:rPr lang="x-none" b="1" dirty="0">
                <a:solidFill>
                  <a:srgbClr val="002060"/>
                </a:solidFill>
              </a:rPr>
              <a:t>pH 	  logD</a:t>
            </a:r>
          </a:p>
          <a:p>
            <a:r>
              <a:rPr lang="x-none" dirty="0"/>
              <a:t>  0.00	  1.66</a:t>
            </a:r>
          </a:p>
          <a:p>
            <a:r>
              <a:rPr lang="x-none" dirty="0"/>
              <a:t>  0.50	  1.66</a:t>
            </a:r>
          </a:p>
          <a:p>
            <a:r>
              <a:rPr lang="x-none" dirty="0"/>
              <a:t>  1.00	  1.66</a:t>
            </a:r>
          </a:p>
          <a:p>
            <a:r>
              <a:rPr lang="x-none" dirty="0"/>
              <a:t>  1.50	  1.66</a:t>
            </a:r>
          </a:p>
          <a:p>
            <a:r>
              <a:rPr lang="x-none" dirty="0"/>
              <a:t>  2.00	  1.66</a:t>
            </a:r>
          </a:p>
          <a:p>
            <a:r>
              <a:rPr lang="x-none" dirty="0"/>
              <a:t>  2.50	  1.65</a:t>
            </a:r>
          </a:p>
          <a:p>
            <a:r>
              <a:rPr lang="x-none" dirty="0"/>
              <a:t>  3.00	  1.64</a:t>
            </a:r>
          </a:p>
          <a:p>
            <a:r>
              <a:rPr lang="x-none" dirty="0"/>
              <a:t>  3.50	  1.59</a:t>
            </a:r>
          </a:p>
          <a:p>
            <a:r>
              <a:rPr lang="x-none" dirty="0"/>
              <a:t>  4.00	  1.47</a:t>
            </a:r>
          </a:p>
          <a:p>
            <a:r>
              <a:rPr lang="x-none" dirty="0"/>
              <a:t>  4.50	  1.22</a:t>
            </a:r>
          </a:p>
          <a:p>
            <a:r>
              <a:rPr lang="x-none" dirty="0"/>
              <a:t>  5.00	  0.84</a:t>
            </a:r>
          </a:p>
          <a:p>
            <a:r>
              <a:rPr lang="x-none" dirty="0"/>
              <a:t>  5.50	  0.39</a:t>
            </a:r>
          </a:p>
          <a:p>
            <a:r>
              <a:rPr lang="x-none" dirty="0"/>
              <a:t>  6.00	 -0.09</a:t>
            </a:r>
          </a:p>
          <a:p>
            <a:r>
              <a:rPr lang="x-none" dirty="0"/>
              <a:t>  6.50	 -0.57</a:t>
            </a:r>
          </a:p>
          <a:p>
            <a:r>
              <a:rPr lang="x-none" dirty="0"/>
              <a:t>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8D998AD-A73E-9C41-AAF0-1E55795827C4}"/>
              </a:ext>
            </a:extLst>
          </p:cNvPr>
          <p:cNvSpPr/>
          <p:nvPr/>
        </p:nvSpPr>
        <p:spPr>
          <a:xfrm>
            <a:off x="5917066" y="2106094"/>
            <a:ext cx="1955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 </a:t>
            </a:r>
            <a:r>
              <a:rPr lang="x-none" b="1" dirty="0">
                <a:solidFill>
                  <a:srgbClr val="002060"/>
                </a:solidFill>
              </a:rPr>
              <a:t>pH 	  logD</a:t>
            </a:r>
            <a:endParaRPr lang="x-none" dirty="0"/>
          </a:p>
          <a:p>
            <a:r>
              <a:rPr lang="x-none" dirty="0"/>
              <a:t>  7.00	 -1.04</a:t>
            </a:r>
          </a:p>
          <a:p>
            <a:r>
              <a:rPr lang="x-none" dirty="0"/>
              <a:t>  7.50	 -1.45</a:t>
            </a:r>
          </a:p>
          <a:p>
            <a:r>
              <a:rPr lang="x-none" dirty="0"/>
              <a:t>  8.00	 -1.76</a:t>
            </a:r>
          </a:p>
          <a:p>
            <a:r>
              <a:rPr lang="x-none" dirty="0"/>
              <a:t>  8.50	 -1.93</a:t>
            </a:r>
          </a:p>
          <a:p>
            <a:r>
              <a:rPr lang="x-none" dirty="0"/>
              <a:t>  9.00	 -2.04</a:t>
            </a:r>
          </a:p>
          <a:p>
            <a:r>
              <a:rPr lang="x-none" dirty="0"/>
              <a:t>  9.50	 -2.16</a:t>
            </a:r>
          </a:p>
          <a:p>
            <a:r>
              <a:rPr lang="x-none" dirty="0"/>
              <a:t> 10.00	 -2.36</a:t>
            </a:r>
          </a:p>
          <a:p>
            <a:r>
              <a:rPr lang="x-none" dirty="0"/>
              <a:t> 10.50	 -2.64</a:t>
            </a:r>
          </a:p>
          <a:p>
            <a:r>
              <a:rPr lang="x-none" dirty="0"/>
              <a:t> 11.00	 -2.90</a:t>
            </a:r>
          </a:p>
          <a:p>
            <a:r>
              <a:rPr lang="x-none" dirty="0"/>
              <a:t> 11.50	 -3.06</a:t>
            </a:r>
          </a:p>
          <a:p>
            <a:r>
              <a:rPr lang="x-none" dirty="0"/>
              <a:t> 12.00	 -3.12</a:t>
            </a:r>
          </a:p>
          <a:p>
            <a:r>
              <a:rPr lang="x-none" dirty="0"/>
              <a:t> 12.50	 -3.15</a:t>
            </a:r>
          </a:p>
          <a:p>
            <a:r>
              <a:rPr lang="x-none" dirty="0"/>
              <a:t> 13.00	 -3.16</a:t>
            </a:r>
          </a:p>
          <a:p>
            <a:r>
              <a:rPr lang="x-none" dirty="0"/>
              <a:t> 13.50	 -3.16</a:t>
            </a:r>
          </a:p>
          <a:p>
            <a:r>
              <a:rPr lang="x-none" dirty="0"/>
              <a:t> 14.00	 -3.16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xmlns="" id="{A8D98235-38FF-1E45-9BE6-267A979FE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9816" y="89093"/>
            <a:ext cx="6446345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Nombre IUPAC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4-chloro-2-((furan-2-ylmethyl)amino)-5-sulfamoylbenzoic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acid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SMILES: </a:t>
            </a:r>
            <a:r>
              <a:rPr lang="es-ES" dirty="0">
                <a:latin typeface="Helvetica" pitchFamily="2" charset="0"/>
                <a:cs typeface="Times New Roman" panose="02020603050405020304" pitchFamily="18" charset="0"/>
              </a:rPr>
              <a:t>NS(=O)(=O)c1cc(C(O)=O)c(NCc2ccco2)cc1Cl</a:t>
            </a:r>
            <a:endParaRPr lang="es-ES" altLang="es-ES" dirty="0">
              <a:latin typeface="Helvetica" pitchFamily="2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Torsiones activas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5 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Numero de átomos</a:t>
            </a:r>
            <a:r>
              <a:rPr lang="es-ES" sz="1600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sz="1600" dirty="0" smtClean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32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0711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2979</TotalTime>
  <Words>2674</Words>
  <Application>Microsoft Macintosh PowerPoint</Application>
  <PresentationFormat>Personalizado</PresentationFormat>
  <Paragraphs>1103</Paragraphs>
  <Slides>50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1" baseType="lpstr">
      <vt:lpstr>Tema de Office</vt:lpstr>
      <vt:lpstr>Presentación de PowerPoint</vt:lpstr>
      <vt:lpstr>Presentación de PowerPoint</vt:lpstr>
      <vt:lpstr>Presentación de PowerPoint</vt:lpstr>
      <vt:lpstr>Sampling</vt:lpstr>
      <vt:lpstr>Presentación de PowerPoint</vt:lpstr>
      <vt:lpstr>Microstates SAMPL8-1 (según MarvinSketch)</vt:lpstr>
      <vt:lpstr>Presentación de PowerPoint</vt:lpstr>
      <vt:lpstr>Microstates SAMPL8-2 (según MarvinSketch)</vt:lpstr>
      <vt:lpstr>Presentación de PowerPoint</vt:lpstr>
      <vt:lpstr>Microstates SAMPL8-3 (según MarvinSketch)</vt:lpstr>
      <vt:lpstr>Presentación de PowerPoint</vt:lpstr>
      <vt:lpstr>Microstates SAMPL8-4 (según MarvinSketch)</vt:lpstr>
      <vt:lpstr>Presentación de PowerPoint</vt:lpstr>
      <vt:lpstr>Microstates SAMPL8-5 (según MarvinSketch)</vt:lpstr>
      <vt:lpstr>Presentación de PowerPoint</vt:lpstr>
      <vt:lpstr>Microstates SAMPL8-6 (según MarvinSketch)</vt:lpstr>
      <vt:lpstr>Presentación de PowerPoint</vt:lpstr>
      <vt:lpstr>Microstates SAMPL8-7 (según MarvinSketch)</vt:lpstr>
      <vt:lpstr>Presentación de PowerPoint</vt:lpstr>
      <vt:lpstr>Microstates SAMPL8-8 (según MarvinSketch)</vt:lpstr>
      <vt:lpstr>Presentación de PowerPoint</vt:lpstr>
      <vt:lpstr>Microstates SAMPL8-9 (según MarvinSketch)</vt:lpstr>
      <vt:lpstr>Presentación de PowerPoint</vt:lpstr>
      <vt:lpstr>Microstates SAMPL8-10 (según MarvinSketch)</vt:lpstr>
      <vt:lpstr>Presentación de PowerPoint</vt:lpstr>
      <vt:lpstr>Microstates SAMPL8-11 (según MarvinSketch)</vt:lpstr>
      <vt:lpstr>Presentación de PowerPoint</vt:lpstr>
      <vt:lpstr>Microstates SAMPL8-12 (según MarvinSketch)</vt:lpstr>
      <vt:lpstr>Presentación de PowerPoint</vt:lpstr>
      <vt:lpstr>Microstates SAMPL8-13 (según MarvinSketch)</vt:lpstr>
      <vt:lpstr>Presentación de PowerPoint</vt:lpstr>
      <vt:lpstr>Microstates SAMPL8-14 (según MarvinSketch)</vt:lpstr>
      <vt:lpstr>Presentación de PowerPoint</vt:lpstr>
      <vt:lpstr>Microstates SAMPL8-15 (según MarvinSketch)</vt:lpstr>
      <vt:lpstr>Presentación de PowerPoint</vt:lpstr>
      <vt:lpstr>Microstates SAMPL8-16 (según MarvinSketch)</vt:lpstr>
      <vt:lpstr>Presentación de PowerPoint</vt:lpstr>
      <vt:lpstr>Microstates SAMPL8-17 (según MarvinSketch)</vt:lpstr>
      <vt:lpstr>Presentación de PowerPoint</vt:lpstr>
      <vt:lpstr>Microstates SAMPL8-18 (según MarvinSketch)</vt:lpstr>
      <vt:lpstr>Presentación de PowerPoint</vt:lpstr>
      <vt:lpstr>Microstates SAMPL8-19 (según MarvinSketch)</vt:lpstr>
      <vt:lpstr>Presentación de PowerPoint</vt:lpstr>
      <vt:lpstr>Microstates SAMPL8-20 (según MarvinSketch)</vt:lpstr>
      <vt:lpstr>Presentación de PowerPoint</vt:lpstr>
      <vt:lpstr>Microstates SAMPL8-21 (según MarvinSketch)</vt:lpstr>
      <vt:lpstr>Presentación de PowerPoint</vt:lpstr>
      <vt:lpstr>Microstates SAMPL8-22 (según MarvinSketch)</vt:lpstr>
      <vt:lpstr>Presentación de PowerPoint</vt:lpstr>
      <vt:lpstr>Microstates SAMPL8-23 (según MarvinSketch)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 Viayna Gaza</dc:creator>
  <cp:lastModifiedBy>Toni Viayna</cp:lastModifiedBy>
  <cp:revision>101</cp:revision>
  <dcterms:created xsi:type="dcterms:W3CDTF">2021-03-20T09:54:36Z</dcterms:created>
  <dcterms:modified xsi:type="dcterms:W3CDTF">2021-04-28T11:26:19Z</dcterms:modified>
</cp:coreProperties>
</file>